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8"/>
  </p:notesMasterIdLst>
  <p:sldIdLst>
    <p:sldId id="409" r:id="rId2"/>
    <p:sldId id="410" r:id="rId3"/>
    <p:sldId id="411" r:id="rId4"/>
    <p:sldId id="412" r:id="rId5"/>
    <p:sldId id="413" r:id="rId6"/>
    <p:sldId id="414" r:id="rId7"/>
    <p:sldId id="415" r:id="rId8"/>
    <p:sldId id="416" r:id="rId9"/>
    <p:sldId id="266" r:id="rId10"/>
    <p:sldId id="267" r:id="rId11"/>
    <p:sldId id="443" r:id="rId12"/>
    <p:sldId id="439" r:id="rId13"/>
    <p:sldId id="440" r:id="rId14"/>
    <p:sldId id="441" r:id="rId15"/>
    <p:sldId id="442" r:id="rId16"/>
    <p:sldId id="272" r:id="rId17"/>
    <p:sldId id="421" r:id="rId18"/>
    <p:sldId id="444" r:id="rId19"/>
    <p:sldId id="422" r:id="rId20"/>
    <p:sldId id="423" r:id="rId21"/>
    <p:sldId id="401" r:id="rId22"/>
    <p:sldId id="274" r:id="rId23"/>
    <p:sldId id="407" r:id="rId24"/>
    <p:sldId id="405" r:id="rId25"/>
    <p:sldId id="406" r:id="rId26"/>
    <p:sldId id="400" r:id="rId27"/>
    <p:sldId id="399" r:id="rId28"/>
    <p:sldId id="417" r:id="rId29"/>
    <p:sldId id="418" r:id="rId30"/>
    <p:sldId id="419" r:id="rId31"/>
    <p:sldId id="420" r:id="rId32"/>
    <p:sldId id="445" r:id="rId33"/>
    <p:sldId id="425" r:id="rId34"/>
    <p:sldId id="427" r:id="rId35"/>
    <p:sldId id="428" r:id="rId36"/>
    <p:sldId id="429" r:id="rId37"/>
    <p:sldId id="430" r:id="rId38"/>
    <p:sldId id="431" r:id="rId39"/>
    <p:sldId id="432" r:id="rId40"/>
    <p:sldId id="433" r:id="rId41"/>
    <p:sldId id="434" r:id="rId42"/>
    <p:sldId id="435" r:id="rId43"/>
    <p:sldId id="436" r:id="rId44"/>
    <p:sldId id="437" r:id="rId45"/>
    <p:sldId id="438" r:id="rId46"/>
    <p:sldId id="424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1"/>
    <p:restoredTop sz="94719"/>
  </p:normalViewPr>
  <p:slideViewPr>
    <p:cSldViewPr snapToGrid="0" snapToObjects="1">
      <p:cViewPr varScale="1">
        <p:scale>
          <a:sx n="64" d="100"/>
          <a:sy n="64" d="100"/>
        </p:scale>
        <p:origin x="-25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42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B0851D-DF56-4CDB-AD6C-365509A19CEE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AC1D3-AFB4-439D-8F39-3E20B6A99CF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71DA7-40EE-4F19-A93D-1525B92FB2A6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298481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46C645-6F62-C24D-A80E-7D970D5A7601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7021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9E21F46-63B7-6F43-9AD3-F9CB9B2814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031D43D8-DE95-5D47-9B8C-048118B218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EF4669D-09A2-9F48-BD8F-638231289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514A05B-D1E1-FB4D-8945-63F6A4D03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B69AD02-060D-8C44-BC5D-EF6E17930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1477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58D0F94-D263-2C4C-BFCD-D876B34C6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E5BFFF1-A448-AD46-BFF3-A8C1A01CA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7973E1F-D519-DE4E-8BF4-4059479C2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4004F1A-495D-9D4D-9FCF-E1692BA36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6342F50-50C2-E24B-9EC1-AC0255C03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12873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00D262F-DECE-644A-8074-7EE90C51A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91DC0E0-CEF0-8143-BE8B-8DE50107F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F058D70-8AF9-D94B-83A8-C92F91D87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61C4B3E-7AE8-3346-AF98-C7A954481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C96BC8E-120C-1E4D-9800-24D54C647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51873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5229F62-D4C1-974A-A999-92E692333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422FC6A-77DC-6344-8AF0-E1DE1C0F50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1DB0C61-9C14-8F4D-B6ED-94FFF3216A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0D91274-D5BE-794C-A1D0-876D85773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4AE34EF1-A06B-CC44-8679-E950FBA2B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DD8FBE19-9429-154D-A4E0-848692EAD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3489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D36DF1F-6278-A041-BFC4-F935300A6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E98678FA-9EDE-8240-88AE-2AE12B5281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BABF761-337F-F043-82D8-8BEA264845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56E29787-9309-A140-A0EE-F689595B6B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662277B6-5BC6-4C4A-AB3F-81846C1E31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79DC19D7-AC4A-DA4D-8563-7E85131C4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5CD9CCE1-2C95-7447-A498-27D998DF5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E7A0E3EE-11B2-9344-92F3-DAD7A21E6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79656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FD0F7DD-E292-804F-9C17-85E25EAD0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FDC0CBCD-4E7D-9144-804F-3F26526A6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6FCB71FD-4475-4045-AAD5-3C8697A2D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BB561CCF-73E7-3041-B0C6-E0A825E85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43886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0F01DBB4-E6B8-3E4D-B860-3497F31AB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1AFB0EE0-6C3E-D748-86AD-7968FE0F3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D2766504-550A-824D-A09E-F047A3024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68810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B26DB49-FD43-7241-AECA-0C23A809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1985D83-5D46-B642-97F7-46563F331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50250A2D-A93D-7F4A-A696-814C7DF7F6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4E9437DB-A132-F544-B2FF-DC7A60432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4A1DA18-E284-7D45-9D59-FBE150ACC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7831EB0-7C08-0048-8812-0BB6B7BEA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0752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173D61E-CE16-E346-9234-35A7F0B77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9BA953C2-3C06-194B-8FDB-6F0722EEEA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961398CE-EC14-004F-A9B0-565B074D4E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3D81201-2C25-FF42-B4B1-02B408E24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F6BC937-BE62-E043-AA9B-239CF90F2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A064242-421C-BD4D-8CCD-EA1CEAB9C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64921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94ED02-99FE-5848-A610-782C300C1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3D6A4579-4A65-9646-A415-19E0587680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AAB30A4-FB0E-F746-9AE7-C12F023F5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A0A86E2-D3D5-5444-8504-09B9D04F5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C217C86-D98F-4D4A-A6E2-F0C1300C6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78771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91534AC9-C076-2743-BC96-C028486A8F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20577269-B44E-D746-B65C-EAD893BD0E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BEBA866-CFDF-2440-8E9E-D81142B6D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F4412EA-6494-F84D-9B8A-2BDA4D75B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282E79F-6D37-2442-B2D9-172CB2E75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48657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572F2ADB-7992-E843-9A14-0FDB4DDC0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8C856E98-A06F-B540-8C6D-6C9D725F36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00B3561-4A82-904B-B673-95A92CE2ED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2532A-7FA7-9645-B8A3-CDE4F6561A28}" type="datetimeFigureOut">
              <a:rPr lang="en-US" smtClean="0"/>
              <a:pPr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91ECDE4-C5E1-C448-8BB5-EB9F969118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387370C-4C79-6745-9C97-4B490C6228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AC48C-9CF2-794F-88C9-383928187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2116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1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EcNq96GPvzo" TargetMode="External"/><Relationship Id="rId3" Type="http://schemas.openxmlformats.org/officeDocument/2006/relationships/image" Target="../media/image80.jpeg"/><Relationship Id="rId7" Type="http://schemas.openxmlformats.org/officeDocument/2006/relationships/hyperlink" Target="https://youtu.be/o8FyvTAjKG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jpeg"/><Relationship Id="rId5" Type="http://schemas.openxmlformats.org/officeDocument/2006/relationships/image" Target="../media/image82.png"/><Relationship Id="rId4" Type="http://schemas.openxmlformats.org/officeDocument/2006/relationships/image" Target="../media/image81.png"/><Relationship Id="rId9" Type="http://schemas.openxmlformats.org/officeDocument/2006/relationships/hyperlink" Target="https://youtu.be/oo7naa4aSV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AE132726-E1CC-4385-B53C-BC4904EA20E0}"/>
              </a:ext>
            </a:extLst>
          </p:cNvPr>
          <p:cNvSpPr txBox="1"/>
          <p:nvPr/>
        </p:nvSpPr>
        <p:spPr>
          <a:xfrm>
            <a:off x="1920935" y="732958"/>
            <a:ext cx="71659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EPILEPSY MODULES – OUR  MEGA ACTIVITY</a:t>
            </a:r>
            <a:endParaRPr lang="en-IN" sz="2000" b="1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23D164D4-A6C2-4D1E-B6C8-EB4C2C7320A1}"/>
              </a:ext>
            </a:extLst>
          </p:cNvPr>
          <p:cNvSpPr txBox="1"/>
          <p:nvPr/>
        </p:nvSpPr>
        <p:spPr>
          <a:xfrm>
            <a:off x="1897224" y="1469280"/>
            <a:ext cx="4320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Span : 13</a:t>
            </a:r>
            <a:r>
              <a:rPr lang="en-US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June ‘21 to 1</a:t>
            </a:r>
            <a:r>
              <a:rPr lang="en-US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August ‘21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1BFAD333-2872-4FFD-A88A-67A637F23153}"/>
              </a:ext>
            </a:extLst>
          </p:cNvPr>
          <p:cNvSpPr txBox="1"/>
          <p:nvPr/>
        </p:nvSpPr>
        <p:spPr>
          <a:xfrm>
            <a:off x="1897225" y="2123032"/>
            <a:ext cx="39134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of Modules : 08 Modules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36F1931D-B83B-46AF-A0DB-18F6763E7D24}"/>
              </a:ext>
            </a:extLst>
          </p:cNvPr>
          <p:cNvSpPr txBox="1"/>
          <p:nvPr/>
        </p:nvSpPr>
        <p:spPr>
          <a:xfrm>
            <a:off x="1936966" y="2508953"/>
            <a:ext cx="83357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Organizers: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Academy of Pediatric Neurology, In Association with IAP Dehradun &amp; IAP Aligarh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A0E132CA-6B2F-44C2-BE49-54C8DAECE3A8}"/>
              </a:ext>
            </a:extLst>
          </p:cNvPr>
          <p:cNvSpPr txBox="1"/>
          <p:nvPr/>
        </p:nvSpPr>
        <p:spPr>
          <a:xfrm>
            <a:off x="1983060" y="3396961"/>
            <a:ext cx="708971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Organizing Chairperson: </a:t>
            </a: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Prof. 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Sheffali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Gulati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Faculty I/C Center of Excellence &amp; Advanced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on Childhood Neurodevelopmental Disorders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Chief , Child Neurology Division . Dept of Pediatrics,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AIIMS , New Delhi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Chairperson Academy of Pediatric Neurology 2021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President Elect AOCN 2023-2025.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Co- Convenor Pediatric Epilepsy Subsection &amp; EBM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Indian Epilepsy Society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28A50B3D-A739-4B03-95E6-0B6C5E9941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797" t="35935" r="43775" b="35494"/>
          <a:stretch/>
        </p:blipFill>
        <p:spPr>
          <a:xfrm>
            <a:off x="10830986" y="241145"/>
            <a:ext cx="1055914" cy="14151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4397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="" xmlns:a16="http://schemas.microsoft.com/office/drawing/2014/main" id="{1FABDBB3-E7B6-8B46-AB6A-1406BA6E76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00" t="945" r="1234"/>
          <a:stretch>
            <a:fillRect/>
          </a:stretch>
        </p:blipFill>
        <p:spPr bwMode="auto">
          <a:xfrm>
            <a:off x="1754507" y="28568"/>
            <a:ext cx="8352928" cy="4399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129">
            <a:extLst>
              <a:ext uri="{FF2B5EF4-FFF2-40B4-BE49-F238E27FC236}">
                <a16:creationId xmlns="" xmlns:a16="http://schemas.microsoft.com/office/drawing/2014/main" id="{A4FC23EE-399D-5043-AB53-37B8D3D4D7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2024" y="4299347"/>
            <a:ext cx="367784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/>
            <a:r>
              <a:rPr lang="en-US" altLang="en-US" sz="1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10A90AE6-D5AC-453E-9D02-72094C0795CC}"/>
              </a:ext>
            </a:extLst>
          </p:cNvPr>
          <p:cNvSpPr txBox="1"/>
          <p:nvPr/>
        </p:nvSpPr>
        <p:spPr>
          <a:xfrm>
            <a:off x="1754508" y="4869160"/>
            <a:ext cx="4053461" cy="1656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Coordinators:   </a:t>
            </a:r>
          </a:p>
          <a:p>
            <a:pPr marL="257175" indent="-257175">
              <a:buFont typeface="Wingdings" pitchFamily="2" charset="2"/>
              <a:buChar char="v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Rajeev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Sreevastava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Prez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IAP Dehradun</a:t>
            </a:r>
          </a:p>
          <a:p>
            <a:pPr marL="257175" indent="-257175">
              <a:buFont typeface="Wingdings" pitchFamily="2" charset="2"/>
              <a:buChar char="v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Anoop Kumar , Sec, IAP Aligarh</a:t>
            </a:r>
          </a:p>
          <a:p>
            <a:pPr marL="257175" indent="-257175">
              <a:buFont typeface="Wingdings" pitchFamily="2" charset="2"/>
              <a:buChar char="v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Prateek Panda 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Asst.Prof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AIIMS Rishikesh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C0FD0E2A-BD88-448A-A910-28CD8276F68D}"/>
              </a:ext>
            </a:extLst>
          </p:cNvPr>
          <p:cNvSpPr txBox="1"/>
          <p:nvPr/>
        </p:nvSpPr>
        <p:spPr>
          <a:xfrm>
            <a:off x="5655836" y="4861129"/>
            <a:ext cx="500470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Quiz Coordinators:</a:t>
            </a:r>
          </a:p>
          <a:p>
            <a:pPr marL="257175" indent="-257175">
              <a:buFont typeface="Wingdings" pitchFamily="2" charset="2"/>
              <a:buChar char="v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Priyanka, Senior Research Associate, Ped Neuro , PGIMER</a:t>
            </a:r>
          </a:p>
          <a:p>
            <a:pPr marL="257175" indent="-257175">
              <a:buFont typeface="Wingdings" pitchFamily="2" charset="2"/>
              <a:buChar char="v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Sachendra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Badal , Asst Prof, Dept of Ped, Command Hospital (SC), AFMC</a:t>
            </a:r>
          </a:p>
          <a:p>
            <a:pPr marL="257175" indent="-257175">
              <a:buFont typeface="Wingdings" pitchFamily="2" charset="2"/>
              <a:buChar char="v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Ranjith Kumar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Manokaran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Asst Prof  Dept of Pediatric Neurology, SRMC Hosp. Chennai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0016BC37-6EFB-4FA2-983E-32705DAFBB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797" t="35935" r="43775" b="35494"/>
          <a:stretch/>
        </p:blipFill>
        <p:spPr>
          <a:xfrm>
            <a:off x="10693826" y="455237"/>
            <a:ext cx="1055914" cy="14151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1750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EPILEPSY</a:t>
            </a:r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>
          <a:blip r:embed="rId2" cstate="print"/>
          <a:srcRect l="700" t="945" r="1234"/>
          <a:stretch>
            <a:fillRect/>
          </a:stretch>
        </p:blipFill>
        <p:spPr bwMode="auto">
          <a:xfrm>
            <a:off x="1703512" y="548680"/>
            <a:ext cx="4464496" cy="2880320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1" name="TextBox 14"/>
          <p:cNvSpPr txBox="1">
            <a:spLocks noChangeArrowheads="1"/>
          </p:cNvSpPr>
          <p:nvPr/>
        </p:nvSpPr>
        <p:spPr bwMode="auto">
          <a:xfrm>
            <a:off x="6312024" y="548680"/>
            <a:ext cx="4176464" cy="1754326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en-US" altLang="en-US" b="1" dirty="0">
                <a:latin typeface="Candara" pitchFamily="34" charset="0"/>
              </a:rPr>
              <a:t>Digital comprehensive epilepsy  modules: 16 talks available in 8 YouTube videos for Postgraduates, Pediatric Neurology trainees and practitioners. Quiz along with each module and a grand finale quiz</a:t>
            </a:r>
          </a:p>
        </p:txBody>
      </p:sp>
      <p:sp>
        <p:nvSpPr>
          <p:cNvPr id="12" name="TextBox 129"/>
          <p:cNvSpPr txBox="1">
            <a:spLocks noChangeArrowheads="1"/>
          </p:cNvSpPr>
          <p:nvPr/>
        </p:nvSpPr>
        <p:spPr bwMode="auto">
          <a:xfrm>
            <a:off x="6456040" y="3789041"/>
            <a:ext cx="388843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en-US" altLang="en-US" u="sng" dirty="0">
                <a:latin typeface="Candara" pitchFamily="34" charset="0"/>
                <a:cs typeface="Times New Roman" pitchFamily="18" charset="0"/>
              </a:rPr>
              <a:t>https://youtu.be/F7gH2y09duA.    </a:t>
            </a:r>
          </a:p>
          <a:p>
            <a:pPr marL="457200" indent="-457200">
              <a:buFontTx/>
              <a:buAutoNum type="arabicPeriod"/>
            </a:pPr>
            <a:r>
              <a:rPr lang="en-US" altLang="en-US" u="sng" dirty="0">
                <a:latin typeface="Candara" pitchFamily="34" charset="0"/>
                <a:cs typeface="Times New Roman" pitchFamily="18" charset="0"/>
              </a:rPr>
              <a:t>https://youtu.be/aGMvjZ22WxE.                   </a:t>
            </a:r>
          </a:p>
          <a:p>
            <a:pPr marL="457200" indent="-457200">
              <a:buFontTx/>
              <a:buAutoNum type="arabicPeriod"/>
            </a:pPr>
            <a:r>
              <a:rPr lang="en-US" altLang="en-US" u="sng" dirty="0">
                <a:latin typeface="Candara" pitchFamily="34" charset="0"/>
                <a:cs typeface="Times New Roman" pitchFamily="18" charset="0"/>
              </a:rPr>
              <a:t>https://youtu.be/C6HJvk1S-fQ.     </a:t>
            </a:r>
          </a:p>
          <a:p>
            <a:pPr marL="457200" indent="-457200">
              <a:buFontTx/>
              <a:buAutoNum type="arabicPeriod"/>
            </a:pPr>
            <a:r>
              <a:rPr lang="en-US" altLang="en-US" u="sng" dirty="0">
                <a:latin typeface="Candara" pitchFamily="34" charset="0"/>
                <a:cs typeface="Times New Roman" pitchFamily="18" charset="0"/>
              </a:rPr>
              <a:t>https://youtu.be/CLFU_4j7y5w.                      </a:t>
            </a:r>
          </a:p>
        </p:txBody>
      </p:sp>
      <p:sp>
        <p:nvSpPr>
          <p:cNvPr id="13" name="Rectangle 96"/>
          <p:cNvSpPr>
            <a:spLocks noChangeArrowheads="1"/>
          </p:cNvSpPr>
          <p:nvPr/>
        </p:nvSpPr>
        <p:spPr bwMode="auto">
          <a:xfrm>
            <a:off x="6456040" y="5013177"/>
            <a:ext cx="3888432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16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147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26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10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10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8069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0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8069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0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8069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0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8069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0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Calibri" panose="020F0502020204030204" pitchFamily="34" charset="0"/>
              <a:buAutoNum type="arabicPeriod" startAt="5"/>
              <a:defRPr/>
            </a:pP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US" altLang="en-US" sz="18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  <a:hlinkClick r:id="rId3"/>
              </a:rPr>
              <a:t>yout</a:t>
            </a:r>
            <a:r>
              <a:rPr lang="en-US" altLang="en-US" sz="18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u.be</a:t>
            </a: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/LNnOQpQF9D</a:t>
            </a:r>
          </a:p>
          <a:p>
            <a:pPr eaLnBrk="1" hangingPunct="1">
              <a:spcBef>
                <a:spcPct val="0"/>
              </a:spcBef>
              <a:buFont typeface="Calibri" panose="020F0502020204030204" pitchFamily="34" charset="0"/>
              <a:buAutoNum type="arabicPeriod" startAt="5"/>
              <a:defRPr/>
            </a:pP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8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youtu.be</a:t>
            </a: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/AtK_B4J5WyI     </a:t>
            </a:r>
          </a:p>
          <a:p>
            <a:pPr eaLnBrk="1" hangingPunct="1">
              <a:spcBef>
                <a:spcPct val="0"/>
              </a:spcBef>
              <a:buFont typeface="Calibri" panose="020F0502020204030204" pitchFamily="34" charset="0"/>
              <a:buAutoNum type="arabicPeriod" startAt="5"/>
              <a:defRPr/>
            </a:pP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8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youtu.be</a:t>
            </a: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/cNYdU70wsDc                        </a:t>
            </a:r>
          </a:p>
          <a:p>
            <a:pPr eaLnBrk="1" hangingPunct="1">
              <a:spcBef>
                <a:spcPct val="0"/>
              </a:spcBef>
              <a:buFont typeface="Calibri" panose="020F0502020204030204" pitchFamily="34" charset="0"/>
              <a:buAutoNum type="arabicPeriod" startAt="5"/>
              <a:defRPr/>
            </a:pP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 https://</a:t>
            </a:r>
            <a:r>
              <a:rPr lang="en-US" altLang="en-US" sz="18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youtu.be</a:t>
            </a:r>
            <a:r>
              <a:rPr lang="en-US" altLang="en-US" sz="1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ndara" panose="020E0502030303020204" pitchFamily="34" charset="0"/>
                <a:cs typeface="Times New Roman" panose="02020603050405020304" pitchFamily="18" charset="0"/>
              </a:rPr>
              <a:t>/F5tYQpGztzI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384032" y="3573016"/>
            <a:ext cx="4104456" cy="2952328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6" name="Picture 15" descr="IMG-20220314-WA001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306" y="3979149"/>
            <a:ext cx="4590702" cy="2609338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2039815" y="3606157"/>
            <a:ext cx="3306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Viewership as of 14</a:t>
            </a:r>
            <a:r>
              <a:rPr lang="en-US" baseline="30000" dirty="0" smtClean="0"/>
              <a:t>th</a:t>
            </a:r>
            <a:r>
              <a:rPr lang="en-US" dirty="0" smtClean="0"/>
              <a:t> march 2022</a:t>
            </a:r>
            <a:endParaRPr lang="en-US" dirty="0"/>
          </a:p>
        </p:txBody>
      </p:sp>
      <p:pic>
        <p:nvPicPr>
          <p:cNvPr id="18" name="Picture 17" descr="IMG-20211019-WA0008 (1)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9538" y="2176394"/>
            <a:ext cx="1713257" cy="171325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DB4E0662-08C2-4FDA-B935-B470E51617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11843"/>
          <a:stretch/>
        </p:blipFill>
        <p:spPr>
          <a:xfrm>
            <a:off x="3350029" y="839587"/>
            <a:ext cx="4572000" cy="3999813"/>
          </a:xfrm>
          <a:ln w="57150">
            <a:solidFill>
              <a:schemeClr val="tx1">
                <a:lumMod val="75000"/>
                <a:lumOff val="25000"/>
              </a:schemeClr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FFB99BD-4A2E-419F-AECD-915AA2F96F35}"/>
              </a:ext>
            </a:extLst>
          </p:cNvPr>
          <p:cNvSpPr txBox="1"/>
          <p:nvPr/>
        </p:nvSpPr>
        <p:spPr>
          <a:xfrm>
            <a:off x="4508269" y="177281"/>
            <a:ext cx="1828800" cy="36933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Quiz Winners</a:t>
            </a:r>
            <a:endParaRPr lang="en-IN" b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="" xmlns:a16="http://schemas.microsoft.com/office/drawing/2014/main" id="{FE981451-FFCB-4F80-9D52-B920BEA245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52851516"/>
              </p:ext>
            </p:extLst>
          </p:nvPr>
        </p:nvGraphicFramePr>
        <p:xfrm>
          <a:off x="1970116" y="5609100"/>
          <a:ext cx="7270538" cy="77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4790">
                  <a:extLst>
                    <a:ext uri="{9D8B030D-6E8A-4147-A177-3AD203B41FA5}">
                      <a16:colId xmlns="" xmlns:a16="http://schemas.microsoft.com/office/drawing/2014/main" val="3234427098"/>
                    </a:ext>
                  </a:extLst>
                </a:gridCol>
                <a:gridCol w="1930451">
                  <a:extLst>
                    <a:ext uri="{9D8B030D-6E8A-4147-A177-3AD203B41FA5}">
                      <a16:colId xmlns="" xmlns:a16="http://schemas.microsoft.com/office/drawing/2014/main" val="4116910027"/>
                    </a:ext>
                  </a:extLst>
                </a:gridCol>
                <a:gridCol w="1810278">
                  <a:extLst>
                    <a:ext uri="{9D8B030D-6E8A-4147-A177-3AD203B41FA5}">
                      <a16:colId xmlns="" xmlns:a16="http://schemas.microsoft.com/office/drawing/2014/main" val="1132685783"/>
                    </a:ext>
                  </a:extLst>
                </a:gridCol>
                <a:gridCol w="1785019">
                  <a:extLst>
                    <a:ext uri="{9D8B030D-6E8A-4147-A177-3AD203B41FA5}">
                      <a16:colId xmlns="" xmlns:a16="http://schemas.microsoft.com/office/drawing/2014/main" val="2696894795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Module Numbers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Ped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Ped Res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Neuro Trainee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extLst>
                  <a:ext uri="{0D108BD9-81ED-4DB2-BD59-A6C34878D82A}">
                    <a16:rowId xmlns="" xmlns:a16="http://schemas.microsoft.com/office/drawing/2014/main" val="1333666077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GRAND FINALE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Dr. Deepa J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Dr. Arnab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Samanta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Dr.Shridhar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 Joshi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IN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982" marR="82982" marT="34290" marB="34290"/>
                </a:tc>
                <a:extLst>
                  <a:ext uri="{0D108BD9-81ED-4DB2-BD59-A6C34878D82A}">
                    <a16:rowId xmlns="" xmlns:a16="http://schemas.microsoft.com/office/drawing/2014/main" val="33501549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2514FA98-E12E-4A15-B3C4-2623A59E4563}"/>
              </a:ext>
            </a:extLst>
          </p:cNvPr>
          <p:cNvSpPr txBox="1"/>
          <p:nvPr/>
        </p:nvSpPr>
        <p:spPr>
          <a:xfrm>
            <a:off x="3935760" y="6439729"/>
            <a:ext cx="4160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Developed </a:t>
            </a:r>
            <a:r>
              <a:rPr lang="en-US" dirty="0"/>
              <a:t>written guidelines on Epilepsy</a:t>
            </a:r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8069CBA8-3753-4206-8192-504A46D20AF0}"/>
              </a:ext>
            </a:extLst>
          </p:cNvPr>
          <p:cNvSpPr txBox="1"/>
          <p:nvPr/>
        </p:nvSpPr>
        <p:spPr>
          <a:xfrm flipH="1">
            <a:off x="2859578" y="5004263"/>
            <a:ext cx="5300246" cy="338554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WIINERS OF QUIZ MODULES GRAND FINALE</a:t>
            </a:r>
            <a:endParaRPr lang="en-IN" sz="16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718097E8-A4BF-479C-91D3-E8A8BF075F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797" t="35935" r="43775" b="35494"/>
          <a:stretch/>
        </p:blipFill>
        <p:spPr>
          <a:xfrm>
            <a:off x="10821842" y="209314"/>
            <a:ext cx="1055914" cy="14151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66218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2" descr="jkl.bmp">
            <a:extLst>
              <a:ext uri="{FF2B5EF4-FFF2-40B4-BE49-F238E27FC236}">
                <a16:creationId xmlns="" xmlns:a16="http://schemas.microsoft.com/office/drawing/2014/main" id="{99409643-65D1-B348-B5D7-BDE58B8B5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8679" t="7880" r="1666" b="4526"/>
          <a:stretch>
            <a:fillRect/>
          </a:stretch>
        </p:blipFill>
        <p:spPr bwMode="auto">
          <a:xfrm>
            <a:off x="1703512" y="836715"/>
            <a:ext cx="4113854" cy="269486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="" xmlns:a16="http://schemas.microsoft.com/office/drawing/2014/main" id="{49247C80-37D9-F14D-9300-56BF9E64B0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843" r="8456" b="-607"/>
          <a:stretch>
            <a:fillRect/>
          </a:stretch>
        </p:blipFill>
        <p:spPr bwMode="auto">
          <a:xfrm>
            <a:off x="6191437" y="811460"/>
            <a:ext cx="4065877" cy="2794255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027F549-6ED8-9142-AB7D-E4248CBBC5A0}"/>
              </a:ext>
            </a:extLst>
          </p:cNvPr>
          <p:cNvSpPr txBox="1"/>
          <p:nvPr/>
        </p:nvSpPr>
        <p:spPr>
          <a:xfrm>
            <a:off x="2521600" y="6425223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pedneuroaiims.org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index.html</a:t>
            </a:r>
            <a:endParaRPr lang="en-US" sz="2400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524000" y="0"/>
            <a:ext cx="9144000" cy="7373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n-US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 NEUROLOGY DIVISION, DEPT. OF PEDIATRICS, AIIMS, DELHI</a:t>
            </a:r>
            <a:endParaRPr lang="en-US" sz="2800" b="1" dirty="0">
              <a:solidFill>
                <a:schemeClr val="bg1"/>
              </a:solidFill>
              <a:ea typeface="+mj-ea"/>
              <a:cs typeface="+mj-cs"/>
            </a:endParaRPr>
          </a:p>
        </p:txBody>
      </p:sp>
      <p:pic>
        <p:nvPicPr>
          <p:cNvPr id="10" name="Picture 4" descr="A picture containing text, person, indoor, screenshot&#10;&#10;Description automatically generated">
            <a:extLst>
              <a:ext uri="{FF2B5EF4-FFF2-40B4-BE49-F238E27FC236}">
                <a16:creationId xmlns="" xmlns:a16="http://schemas.microsoft.com/office/drawing/2014/main" id="{D90B942C-E871-774E-8887-BC50BD4321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948" r="12265"/>
          <a:stretch>
            <a:fillRect/>
          </a:stretch>
        </p:blipFill>
        <p:spPr bwMode="auto">
          <a:xfrm>
            <a:off x="1703512" y="3630967"/>
            <a:ext cx="4113854" cy="2795878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group of people standing in front of a screen&#10;&#10;Description automatically generated with low confidence">
            <a:extLst>
              <a:ext uri="{FF2B5EF4-FFF2-40B4-BE49-F238E27FC236}">
                <a16:creationId xmlns="" xmlns:a16="http://schemas.microsoft.com/office/drawing/2014/main" id="{BE45D958-4CFC-C349-A744-66EBC451E6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lum bright="1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437" y="3730359"/>
            <a:ext cx="4030777" cy="2694862"/>
          </a:xfrm>
          <a:prstGeom prst="rect">
            <a:avLst/>
          </a:prstGeom>
          <a:ln>
            <a:solidFill>
              <a:srgbClr val="990000"/>
            </a:solidFill>
          </a:ln>
        </p:spPr>
      </p:pic>
      <p:pic>
        <p:nvPicPr>
          <p:cNvPr id="12" name="Picture 4" descr="A picture containing text, person, indoor, screenshot&#10;&#10;Description automatically generated">
            <a:extLst>
              <a:ext uri="{FF2B5EF4-FFF2-40B4-BE49-F238E27FC236}">
                <a16:creationId xmlns="" xmlns:a16="http://schemas.microsoft.com/office/drawing/2014/main" id="{D90B942C-E871-774E-8887-BC50BD4321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948" r="12265"/>
          <a:stretch>
            <a:fillRect/>
          </a:stretch>
        </p:blipFill>
        <p:spPr bwMode="auto">
          <a:xfrm>
            <a:off x="1703512" y="3679851"/>
            <a:ext cx="4113854" cy="2795878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10 Things To Know Before Launching A Website | B3 Multimedia Solutions"/>
          <p:cNvSpPr>
            <a:spLocks noChangeAspect="1" noChangeArrowheads="1"/>
          </p:cNvSpPr>
          <p:nvPr/>
        </p:nvSpPr>
        <p:spPr bwMode="auto">
          <a:xfrm>
            <a:off x="1640681" y="-144463"/>
            <a:ext cx="2286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33682" y="2280823"/>
            <a:ext cx="2090774" cy="250150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5115234" y="2782927"/>
            <a:ext cx="1725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WEBSITE LAUNCED</a:t>
            </a:r>
            <a:endParaRPr lang="en-IN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3361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73732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E-LEARNING MODULES</a:t>
            </a:r>
            <a:endParaRPr lang="en-IN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524001" y="836712"/>
            <a:ext cx="4427984" cy="369332"/>
          </a:xfrm>
          <a:prstGeom prst="rect">
            <a:avLst/>
          </a:prstGeom>
          <a:solidFill>
            <a:schemeClr val="bg1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pPr algn="ctr"/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undergraduate,  postgraduate  &amp; DM</a:t>
            </a:r>
            <a:endParaRPr lang="en-IN" b="1" dirty="0"/>
          </a:p>
        </p:txBody>
      </p:sp>
      <p:pic>
        <p:nvPicPr>
          <p:cNvPr id="19" name="Picture 6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E7BFD6F7-56C3-2749-A9C1-411179ABE7A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9" t="63800" r="69257"/>
          <a:stretch>
            <a:fillRect/>
          </a:stretch>
        </p:blipFill>
        <p:spPr bwMode="auto">
          <a:xfrm>
            <a:off x="1596008" y="5229202"/>
            <a:ext cx="1475656" cy="1152129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E62BFF28-329E-D34D-8A68-760AB6ECA67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813" t="18398" r="2560"/>
          <a:stretch>
            <a:fillRect/>
          </a:stretch>
        </p:blipFill>
        <p:spPr bwMode="auto">
          <a:xfrm>
            <a:off x="1552137" y="1268760"/>
            <a:ext cx="4427984" cy="3744416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4" descr="Graphical user interface&#10;&#10;Description automatically generated">
            <a:extLst>
              <a:ext uri="{FF2B5EF4-FFF2-40B4-BE49-F238E27FC236}">
                <a16:creationId xmlns="" xmlns:a16="http://schemas.microsoft.com/office/drawing/2014/main" id="{617506BD-1684-6F41-B25C-3970A10E22B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333" t="30325" r="28395" b="18114"/>
          <a:stretch>
            <a:fillRect/>
          </a:stretch>
        </p:blipFill>
        <p:spPr bwMode="auto">
          <a:xfrm>
            <a:off x="3143671" y="5229200"/>
            <a:ext cx="1450578" cy="115212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A picture containing graphical user interface&#10;&#10;Description automatically generated">
            <a:extLst>
              <a:ext uri="{FF2B5EF4-FFF2-40B4-BE49-F238E27FC236}">
                <a16:creationId xmlns="" xmlns:a16="http://schemas.microsoft.com/office/drawing/2014/main" id="{845ED7B5-13F3-1C43-9273-3C83746A2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034" t="59833" r="41914" b="4639"/>
          <a:stretch>
            <a:fillRect/>
          </a:stretch>
        </p:blipFill>
        <p:spPr bwMode="auto">
          <a:xfrm>
            <a:off x="4655841" y="5229200"/>
            <a:ext cx="1368153" cy="115212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6168009" y="836712"/>
            <a:ext cx="4499992" cy="369332"/>
          </a:xfrm>
          <a:prstGeom prst="rect">
            <a:avLst/>
          </a:prstGeom>
          <a:solidFill>
            <a:schemeClr val="bg1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healthcare professionals</a:t>
            </a:r>
            <a:endParaRPr lang="en-IN" b="1" dirty="0"/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6" cstate="print"/>
          <a:srcRect l="18521" t="20461" r="31426" b="12480"/>
          <a:stretch>
            <a:fillRect/>
          </a:stretch>
        </p:blipFill>
        <p:spPr bwMode="auto">
          <a:xfrm>
            <a:off x="7787680" y="1271662"/>
            <a:ext cx="2592288" cy="1800200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</p:spPr>
      </p:pic>
      <p:cxnSp>
        <p:nvCxnSpPr>
          <p:cNvPr id="26" name="Straight Connector 25"/>
          <p:cNvCxnSpPr/>
          <p:nvPr/>
        </p:nvCxnSpPr>
        <p:spPr>
          <a:xfrm>
            <a:off x="6096000" y="1313384"/>
            <a:ext cx="0" cy="554461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3">
            <a:extLst>
              <a:ext uri="{FF2B5EF4-FFF2-40B4-BE49-F238E27FC236}">
                <a16:creationId xmlns="" xmlns:a16="http://schemas.microsoft.com/office/drawing/2014/main" id="{0636BD51-BBEA-FE41-AA99-3BE295BB7B1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167" t="18773" r="8333"/>
          <a:stretch>
            <a:fillRect/>
          </a:stretch>
        </p:blipFill>
        <p:spPr bwMode="auto">
          <a:xfrm>
            <a:off x="6312024" y="1271665"/>
            <a:ext cx="1440160" cy="931001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>
            <a:extLst>
              <a:ext uri="{FF2B5EF4-FFF2-40B4-BE49-F238E27FC236}">
                <a16:creationId xmlns="" xmlns:a16="http://schemas.microsoft.com/office/drawing/2014/main" id="{735C770F-6E39-FB45-8EA9-E9C8724C297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67" r="8888"/>
          <a:stretch>
            <a:fillRect/>
          </a:stretch>
        </p:blipFill>
        <p:spPr bwMode="auto">
          <a:xfrm>
            <a:off x="6312024" y="3431902"/>
            <a:ext cx="1432264" cy="1080120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>
            <a:extLst>
              <a:ext uri="{FF2B5EF4-FFF2-40B4-BE49-F238E27FC236}">
                <a16:creationId xmlns="" xmlns:a16="http://schemas.microsoft.com/office/drawing/2014/main" id="{B6E1E70C-D1D1-4545-8315-0AEDD408E10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122" r="10204"/>
          <a:stretch>
            <a:fillRect/>
          </a:stretch>
        </p:blipFill>
        <p:spPr bwMode="auto">
          <a:xfrm>
            <a:off x="6312024" y="2279774"/>
            <a:ext cx="1440160" cy="1068972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16">
            <a:extLst>
              <a:ext uri="{FF2B5EF4-FFF2-40B4-BE49-F238E27FC236}">
                <a16:creationId xmlns="" xmlns:a16="http://schemas.microsoft.com/office/drawing/2014/main" id="{55CA7C46-A940-FA40-A113-7F881AD3DE0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23262"/>
          <a:stretch>
            <a:fillRect/>
          </a:stretch>
        </p:blipFill>
        <p:spPr bwMode="auto">
          <a:xfrm>
            <a:off x="7787680" y="3143873"/>
            <a:ext cx="2592288" cy="1374733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748AD30F-8A4F-274C-84E3-4590649EB010}"/>
              </a:ext>
            </a:extLst>
          </p:cNvPr>
          <p:cNvSpPr txBox="1"/>
          <p:nvPr/>
        </p:nvSpPr>
        <p:spPr>
          <a:xfrm>
            <a:off x="6143318" y="4512025"/>
            <a:ext cx="47160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§"/>
            </a:pPr>
            <a:r>
              <a:rPr lang="en-US" altLang="en-US" sz="1600" dirty="0">
                <a:cs typeface="Calibri" pitchFamily="34" charset="0"/>
              </a:rPr>
              <a:t>http://pedneuroaiims.org/neuromotor_impairments.html</a:t>
            </a:r>
          </a:p>
          <a:p>
            <a:pPr>
              <a:buClr>
                <a:srgbClr val="C00000"/>
              </a:buClr>
              <a:buFont typeface="Wingdings" pitchFamily="2" charset="2"/>
              <a:buChar char="§"/>
            </a:pPr>
            <a:r>
              <a:rPr lang="en-US" altLang="en-US" sz="1600" dirty="0">
                <a:cs typeface="Calibri" pitchFamily="34" charset="0"/>
              </a:rPr>
              <a:t>http://pedneuroaiims.org/training_module_for_epilepsy.html</a:t>
            </a:r>
          </a:p>
          <a:p>
            <a:endParaRPr lang="en-US" altLang="en-US" sz="1600" dirty="0">
              <a:cs typeface="Calibri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="" xmlns:a16="http://schemas.microsoft.com/office/drawing/2014/main" id="{E602FF6A-EC33-0D46-8C5D-FF2EC2E1C3F8}"/>
              </a:ext>
            </a:extLst>
          </p:cNvPr>
          <p:cNvSpPr txBox="1"/>
          <p:nvPr/>
        </p:nvSpPr>
        <p:spPr>
          <a:xfrm>
            <a:off x="6135188" y="5030439"/>
            <a:ext cx="4355976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§"/>
            </a:pPr>
            <a:r>
              <a:rPr lang="en-US" altLang="en-US" sz="1600" u="sng" dirty="0">
                <a:cs typeface="Calibri" pitchFamily="34" charset="0"/>
              </a:rPr>
              <a:t>http://</a:t>
            </a:r>
            <a:r>
              <a:rPr lang="en-US" altLang="en-US" sz="1600" dirty="0">
                <a:cs typeface="Calibri" pitchFamily="34" charset="0"/>
              </a:rPr>
              <a:t>pedneuroaiims.org/training_module_for_attention_deficit_hyperactivity_disorder.html</a:t>
            </a:r>
          </a:p>
          <a:p>
            <a:pPr>
              <a:buClr>
                <a:srgbClr val="C00000"/>
              </a:buClr>
              <a:buFont typeface="Wingdings" pitchFamily="2" charset="2"/>
              <a:buChar char="§"/>
            </a:pPr>
            <a:r>
              <a:rPr lang="en-US" altLang="en-US" sz="1600" dirty="0">
                <a:ea typeface="Arial Unicode MS" panose="020B0604020202020204" pitchFamily="34" charset="-128"/>
                <a:cs typeface="Calibri" pitchFamily="34" charset="0"/>
              </a:rPr>
              <a:t>https://pedneuroaiims.chalopadho.com/login</a:t>
            </a:r>
          </a:p>
          <a:p>
            <a:endParaRPr lang="en-US" altLang="en-US" sz="1600" dirty="0"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03055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73732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E-LEARNING MODULES</a:t>
            </a:r>
            <a:endParaRPr lang="en-IN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="" xmlns:a16="http://schemas.microsoft.com/office/drawing/2014/main" id="{1C572E3D-009A-A14B-A7BA-8C30F0312216}"/>
              </a:ext>
            </a:extLst>
          </p:cNvPr>
          <p:cNvSpPr txBox="1">
            <a:spLocks/>
          </p:cNvSpPr>
          <p:nvPr/>
        </p:nvSpPr>
        <p:spPr>
          <a:xfrm>
            <a:off x="2074273" y="856181"/>
            <a:ext cx="7886700" cy="8443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n-US" altLang="en-US" sz="24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In collaboration with </a:t>
            </a:r>
            <a:br>
              <a:rPr lang="en-US" altLang="en-US" sz="24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</a:br>
            <a:r>
              <a:rPr lang="en-IN" altLang="en-US" sz="24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International Child Neurology Teaching Network (ICNTN)</a:t>
            </a:r>
            <a:endParaRPr lang="en-US" sz="24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25" name="Picture 3">
            <a:extLst>
              <a:ext uri="{FF2B5EF4-FFF2-40B4-BE49-F238E27FC236}">
                <a16:creationId xmlns="" xmlns:a16="http://schemas.microsoft.com/office/drawing/2014/main" id="{39338C89-5857-5047-ADBF-7F9C24FB59B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9410" r="39034" b="35156"/>
          <a:stretch>
            <a:fillRect/>
          </a:stretch>
        </p:blipFill>
        <p:spPr bwMode="auto">
          <a:xfrm>
            <a:off x="1704941" y="1455556"/>
            <a:ext cx="3189276" cy="2661038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1257B419-3A66-904F-BA40-D1D80A49A15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292" t="21082" r="31427" b="14262"/>
          <a:stretch>
            <a:fillRect/>
          </a:stretch>
        </p:blipFill>
        <p:spPr bwMode="auto">
          <a:xfrm>
            <a:off x="1655956" y="4205119"/>
            <a:ext cx="3265106" cy="2339372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022F0CEE-2D4C-8641-BD97-000E458C913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2714" r="32968" b="19646"/>
          <a:stretch>
            <a:fillRect/>
          </a:stretch>
        </p:blipFill>
        <p:spPr bwMode="auto">
          <a:xfrm>
            <a:off x="4958686" y="3198810"/>
            <a:ext cx="2713057" cy="2300000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>
            <a:extLst>
              <a:ext uri="{FF2B5EF4-FFF2-40B4-BE49-F238E27FC236}">
                <a16:creationId xmlns="" xmlns:a16="http://schemas.microsoft.com/office/drawing/2014/main" id="{12CECB07-EAA0-4141-BD1E-9AF575B8929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1842" t="9412" b="22307"/>
          <a:stretch>
            <a:fillRect/>
          </a:stretch>
        </p:blipFill>
        <p:spPr bwMode="auto">
          <a:xfrm>
            <a:off x="7803970" y="1489166"/>
            <a:ext cx="2704011" cy="5246776"/>
          </a:xfrm>
          <a:prstGeom prst="rect">
            <a:avLst/>
          </a:prstGeom>
          <a:noFill/>
          <a:ln w="9525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13">
            <a:extLst>
              <a:ext uri="{FF2B5EF4-FFF2-40B4-BE49-F238E27FC236}">
                <a16:creationId xmlns="" xmlns:a16="http://schemas.microsoft.com/office/drawing/2014/main" id="{960F6F6B-7458-DB4D-B772-808EE55511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4086" y="1750821"/>
            <a:ext cx="2543534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 dirty="0">
                <a:latin typeface="Candara" panose="020E0502030303020204" pitchFamily="34" charset="0"/>
              </a:rPr>
              <a:t>In collaboration with IGIB</a:t>
            </a:r>
          </a:p>
          <a:p>
            <a:pPr algn="ctr"/>
            <a:r>
              <a:rPr lang="en-US" altLang="en-US" sz="1600" dirty="0">
                <a:latin typeface="Candara" panose="020E0502030303020204" pitchFamily="34" charset="0"/>
              </a:rPr>
              <a:t>Developing modules including childhood </a:t>
            </a:r>
            <a:r>
              <a:rPr lang="en-US" altLang="en-US" sz="1600" dirty="0" err="1">
                <a:latin typeface="Candara" panose="020E0502030303020204" pitchFamily="34" charset="0"/>
              </a:rPr>
              <a:t>neuro</a:t>
            </a:r>
            <a:r>
              <a:rPr lang="en-US" altLang="en-US" sz="1600" dirty="0">
                <a:latin typeface="Candara" panose="020E0502030303020204" pitchFamily="34" charset="0"/>
              </a:rPr>
              <a:t>-developmental disorders with ICNTN/ICNA</a:t>
            </a:r>
          </a:p>
        </p:txBody>
      </p:sp>
    </p:spTree>
    <p:extLst>
      <p:ext uri="{BB962C8B-B14F-4D97-AF65-F5344CB8AC3E}">
        <p14:creationId xmlns="" xmlns:p14="http://schemas.microsoft.com/office/powerpoint/2010/main" val="1448975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1B098E2-6F69-1A46-A6BB-632D3B3A3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944" y="1209675"/>
            <a:ext cx="7886700" cy="6584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 b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Neuropedia</a:t>
            </a:r>
            <a:r>
              <a:rPr lang="en-US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Pediatric neurology classes 24-25</a:t>
            </a:r>
            <a:r>
              <a:rPr lang="en-US" sz="2400" b="1" baseline="300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June 2021</a:t>
            </a:r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="" xmlns:a16="http://schemas.microsoft.com/office/drawing/2014/main" id="{26CC3CA5-28FC-C94E-ADF5-5FC328DFDC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60" r="3913" b="1369"/>
          <a:stretch/>
        </p:blipFill>
        <p:spPr>
          <a:xfrm>
            <a:off x="7590792" y="2277085"/>
            <a:ext cx="2312852" cy="3218840"/>
          </a:xfrm>
          <a:ln>
            <a:solidFill>
              <a:schemeClr val="tx1"/>
            </a:solidFill>
          </a:ln>
        </p:spPr>
      </p:pic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6B8EE4D0-B23D-0440-8411-9422416FAA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88" t="2865" r="3493" b="2691"/>
          <a:stretch/>
        </p:blipFill>
        <p:spPr>
          <a:xfrm>
            <a:off x="2016945" y="2249424"/>
            <a:ext cx="2302539" cy="321884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24A60509-9CE0-784C-B9E1-4A8671E2B1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21" t="1447" r="3559" b="2450"/>
          <a:stretch/>
        </p:blipFill>
        <p:spPr>
          <a:xfrm>
            <a:off x="4806591" y="2277085"/>
            <a:ext cx="2307406" cy="321884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D77E210A-3E3D-450C-B598-230E339F2F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3797" t="35935" r="43775" b="35494"/>
          <a:stretch/>
        </p:blipFill>
        <p:spPr>
          <a:xfrm>
            <a:off x="10693826" y="455237"/>
            <a:ext cx="1055914" cy="14151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3547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6C4182B6-860D-A54B-B445-BF716EDD98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05" t="9147" r="40730" b="10698"/>
          <a:stretch/>
        </p:blipFill>
        <p:spPr>
          <a:xfrm>
            <a:off x="1839432" y="675167"/>
            <a:ext cx="3891516" cy="54970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01E55F1B-0784-2E40-9592-7FC5E0958A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708" t="19845" r="40827"/>
          <a:stretch/>
        </p:blipFill>
        <p:spPr>
          <a:xfrm>
            <a:off x="6220045" y="675168"/>
            <a:ext cx="3891517" cy="549703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933454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1E6CFE96-9D8C-0F42-90F8-F8DB4FBD41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5820" t="19865" r="43026" b="10005"/>
          <a:stretch/>
        </p:blipFill>
        <p:spPr>
          <a:xfrm>
            <a:off x="1935126" y="818706"/>
            <a:ext cx="3413051" cy="4827182"/>
          </a:xfr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F4F2F49F-45DE-4549-B065-62FA390B03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034" t="19225" r="42862" b="10388"/>
          <a:stretch/>
        </p:blipFill>
        <p:spPr>
          <a:xfrm>
            <a:off x="6220047" y="818706"/>
            <a:ext cx="3413051" cy="482718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885568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Awards &amp; recognition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1524000" y="0"/>
            <a:ext cx="9144000" cy="105273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pPr lvl="0" algn="ctr"/>
            <a:r>
              <a:rPr lang="en-IN" sz="3200" b="1" dirty="0">
                <a:solidFill>
                  <a:schemeClr val="bg1"/>
                </a:solidFill>
              </a:rPr>
              <a:t>ELECTED AS FELLOW OF ROYAL COLLEGE OF PAEDIATRICS AND CHILD HEALTH; UK :</a:t>
            </a:r>
            <a:r>
              <a:rPr lang="en-IN" sz="3200" dirty="0">
                <a:solidFill>
                  <a:schemeClr val="bg1"/>
                </a:solidFill>
              </a:rPr>
              <a:t>1</a:t>
            </a:r>
            <a:r>
              <a:rPr lang="en-IN" sz="3200" baseline="30000" dirty="0">
                <a:solidFill>
                  <a:schemeClr val="bg1"/>
                </a:solidFill>
              </a:rPr>
              <a:t>ST</a:t>
            </a:r>
            <a:r>
              <a:rPr lang="en-IN" sz="3200" dirty="0">
                <a:solidFill>
                  <a:schemeClr val="bg1"/>
                </a:solidFill>
              </a:rPr>
              <a:t> NOV. 2021.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80689" y="1317714"/>
            <a:ext cx="4392488" cy="5540286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0F814251-9BD6-4D2B-B7AD-C257A923BC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75" y="1155470"/>
            <a:ext cx="4059810" cy="570253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3707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1524000" y="0"/>
            <a:ext cx="9144000" cy="105273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pPr lvl="0" algn="ctr"/>
            <a:r>
              <a:rPr lang="en-IN" sz="3600" b="1" dirty="0">
                <a:solidFill>
                  <a:schemeClr val="bg1"/>
                </a:solidFill>
              </a:rPr>
              <a:t>INSAR GLOBAL SENIOR LEADER FOR INDIA</a:t>
            </a:r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 l="29332" t="20672" r="30821" b="5501"/>
          <a:stretch>
            <a:fillRect/>
          </a:stretch>
        </p:blipFill>
        <p:spPr bwMode="auto">
          <a:xfrm>
            <a:off x="3575720" y="1124744"/>
            <a:ext cx="5184576" cy="5544616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4862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524000" y="0"/>
            <a:ext cx="9144000" cy="107721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 NATIONAL AWARD FOR OUTSTANDING EFFORTS IN SCIENCE AND </a:t>
            </a:r>
            <a:r>
              <a:rPr lang="en-US" sz="3200" b="1" dirty="0" smtClean="0">
                <a:solidFill>
                  <a:schemeClr val="bg1"/>
                </a:solidFill>
              </a:rPr>
              <a:t>TECHNOLOGY</a:t>
            </a:r>
            <a:endParaRPr lang="en-IN" sz="3200" b="1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20196" t="21282" r="21693" b="10797"/>
          <a:stretch>
            <a:fillRect/>
          </a:stretch>
        </p:blipFill>
        <p:spPr bwMode="auto">
          <a:xfrm>
            <a:off x="3215680" y="1124744"/>
            <a:ext cx="6048672" cy="331236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 l="21221" t="45078" r="22328" b="9641"/>
          <a:stretch>
            <a:fillRect/>
          </a:stretch>
        </p:blipFill>
        <p:spPr bwMode="auto">
          <a:xfrm>
            <a:off x="1559496" y="4509120"/>
            <a:ext cx="5112568" cy="2305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02D8E00-5C75-49F4-AF5D-A3CFA5E8A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4210" y="129160"/>
            <a:ext cx="7779701" cy="1870054"/>
          </a:xfrm>
        </p:spPr>
        <p:txBody>
          <a:bodyPr>
            <a:noAutofit/>
          </a:bodyPr>
          <a:lstStyle/>
          <a:p>
            <a:r>
              <a:rPr lang="en-IN" sz="2400" b="1" dirty="0">
                <a:solidFill>
                  <a:srgbClr val="222222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“National Award For Outstanding Efforts In Science &amp; Technology Communication Through Innovative &amp; Traditional Methods</a:t>
            </a:r>
            <a:r>
              <a:rPr lang="en-IN" sz="2400" dirty="0">
                <a:solidFill>
                  <a:srgbClr val="222222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”.  From The Department Of Science &amp; Technology On National Science Day, 28</a:t>
            </a:r>
            <a:r>
              <a:rPr lang="en-IN" sz="2400" baseline="30000" dirty="0">
                <a:solidFill>
                  <a:srgbClr val="222222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IN" sz="2400" dirty="0">
                <a:solidFill>
                  <a:srgbClr val="222222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February, 2021</a:t>
            </a:r>
            <a:endParaRPr lang="en-IN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5261CD1-C009-4B5E-86DC-BFA033C1E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7175" indent="-257175" algn="just">
              <a:lnSpc>
                <a:spcPct val="115000"/>
              </a:lnSpc>
              <a:spcAft>
                <a:spcPts val="750"/>
              </a:spcAft>
              <a:buFont typeface="Symbol" panose="05050102010706020507" pitchFamily="18" charset="2"/>
              <a:buChar char=""/>
            </a:pPr>
            <a:endParaRPr lang="en-IN" sz="135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57175" indent="-257175" algn="just">
              <a:lnSpc>
                <a:spcPct val="115000"/>
              </a:lnSpc>
              <a:spcAft>
                <a:spcPts val="750"/>
              </a:spcAft>
              <a:buFont typeface="Symbol" panose="05050102010706020507" pitchFamily="18" charset="2"/>
              <a:buChar char=""/>
            </a:pPr>
            <a:endParaRPr lang="en-IN" sz="135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IN" dirty="0"/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4CA771F6-1912-4597-9A4F-8DCB418A3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2992" y="2140490"/>
            <a:ext cx="2376264" cy="22966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85453D92-8B03-4ABD-97C6-FDEC6B7251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3833" y="2094770"/>
            <a:ext cx="2886847" cy="21526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F51E3925-91CD-4888-AD26-8166D2418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1321" y="3570472"/>
            <a:ext cx="3826846" cy="32635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C7CDC08A-6751-4352-8DF9-388109A25E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677" t="28302" r="24775" b="34069"/>
          <a:stretch/>
        </p:blipFill>
        <p:spPr>
          <a:xfrm>
            <a:off x="1541322" y="2108231"/>
            <a:ext cx="3792111" cy="14622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FACDFB17-689E-4EFA-BA3C-1E6CB8BD109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906" t="20450" r="24730" b="39460"/>
          <a:stretch/>
        </p:blipFill>
        <p:spPr>
          <a:xfrm>
            <a:off x="5331862" y="4293096"/>
            <a:ext cx="5336138" cy="25649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0535F85A-2CD0-4AAE-BAA9-46FDF8DA01F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3797" t="35935" r="43775" b="35494"/>
          <a:stretch/>
        </p:blipFill>
        <p:spPr>
          <a:xfrm>
            <a:off x="10627790" y="240258"/>
            <a:ext cx="1055914" cy="14151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60087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427B683-D7BE-BA4B-803A-299EAA604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48" y="172995"/>
            <a:ext cx="6479445" cy="1243913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AIIMS Foundation day 25</a:t>
            </a:r>
            <a:r>
              <a:rPr lang="en-US" sz="3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September 2021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Awarded 2</a:t>
            </a:r>
            <a:r>
              <a:rPr lang="en-US" sz="3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best poster</a:t>
            </a:r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="" xmlns:a16="http://schemas.microsoft.com/office/drawing/2014/main" id="{34AEAED7-2D0E-DB44-B895-272E87AD56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623" r="31572"/>
          <a:stretch/>
        </p:blipFill>
        <p:spPr>
          <a:xfrm>
            <a:off x="6723993" y="70704"/>
            <a:ext cx="5071732" cy="6716592"/>
          </a:xfrm>
          <a:ln>
            <a:solidFill>
              <a:schemeClr val="tx1"/>
            </a:solidFill>
          </a:ln>
        </p:spPr>
      </p:pic>
      <p:pic>
        <p:nvPicPr>
          <p:cNvPr id="4" name="Content Placeholder 4">
            <a:extLst>
              <a:ext uri="{FF2B5EF4-FFF2-40B4-BE49-F238E27FC236}">
                <a16:creationId xmlns="" xmlns:a16="http://schemas.microsoft.com/office/drawing/2014/main" id="{9E2A0262-24FB-4473-ACBC-485B68560D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76" y="1580440"/>
            <a:ext cx="4044778" cy="24193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2005790F-9BE6-45E5-A951-603D888BBF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7827" y="4036678"/>
            <a:ext cx="4189341" cy="27966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51132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29A8BF5-9F65-445A-AE50-6522F3744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4" name="Picture 3" descr="Graphical user interface, text, application, chat or text message&#10;&#10;Description automatically generated">
            <a:extLst>
              <a:ext uri="{FF2B5EF4-FFF2-40B4-BE49-F238E27FC236}">
                <a16:creationId xmlns="" xmlns:a16="http://schemas.microsoft.com/office/drawing/2014/main" id="{D364FBA3-2F7A-483B-B2C6-1DE5201197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8887" y="163483"/>
            <a:ext cx="6140450" cy="4511611"/>
          </a:xfrm>
          <a:prstGeom prst="rect">
            <a:avLst/>
          </a:prstGeom>
          <a:ln>
            <a:solidFill>
              <a:srgbClr val="0066CC"/>
            </a:solidFill>
          </a:ln>
        </p:spPr>
      </p:pic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59B18448-DD7F-44DF-BE9F-058E753E7F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961" y="3458094"/>
            <a:ext cx="5868016" cy="3300759"/>
          </a:xfrm>
        </p:spPr>
      </p:pic>
    </p:spTree>
    <p:extLst>
      <p:ext uri="{BB962C8B-B14F-4D97-AF65-F5344CB8AC3E}">
        <p14:creationId xmlns="" xmlns:p14="http://schemas.microsoft.com/office/powerpoint/2010/main" val="1449785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Publications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0AC2D378-A082-1840-B452-7C8A91CBFC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794" t="17475" r="19560" b="33272"/>
          <a:stretch/>
        </p:blipFill>
        <p:spPr>
          <a:xfrm>
            <a:off x="6565717" y="2309564"/>
            <a:ext cx="4654681" cy="1972323"/>
          </a:xfrm>
          <a:ln>
            <a:solidFill>
              <a:schemeClr val="tx1"/>
            </a:solidFill>
          </a:ln>
        </p:spPr>
      </p:pic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="" xmlns:a16="http://schemas.microsoft.com/office/drawing/2014/main" id="{DBE9E5AF-C82B-4AE7-B5EB-C97A2E7473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455" t="13958" r="33550" b="46042"/>
          <a:stretch/>
        </p:blipFill>
        <p:spPr>
          <a:xfrm>
            <a:off x="734569" y="202401"/>
            <a:ext cx="4654681" cy="21958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="" xmlns:a16="http://schemas.microsoft.com/office/drawing/2014/main" id="{C3850A37-D897-4A28-912A-FAA8C95947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106" t="13958" r="20009" b="11558"/>
          <a:stretch/>
        </p:blipFill>
        <p:spPr>
          <a:xfrm>
            <a:off x="831272" y="2483354"/>
            <a:ext cx="3974263" cy="18912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1C2C9DC4-E8F7-45FB-8325-C5B975A266F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158" t="21875" r="22223" b="23541"/>
          <a:stretch/>
        </p:blipFill>
        <p:spPr>
          <a:xfrm>
            <a:off x="8038756" y="4739900"/>
            <a:ext cx="4153244" cy="167988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Content Placeholder 4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C21ECAB4-8D11-4FC5-8775-038BEED9AEA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595" t="19773" r="20791" b="42139"/>
          <a:stretch/>
        </p:blipFill>
        <p:spPr>
          <a:xfrm>
            <a:off x="0" y="4725832"/>
            <a:ext cx="4081854" cy="18912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Content Placeholder 4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8D9351E9-B027-41AC-9212-E21CF3DCDD0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2624" t="19774" r="30231" b="59212"/>
          <a:stretch/>
        </p:blipFill>
        <p:spPr>
          <a:xfrm>
            <a:off x="6010868" y="343827"/>
            <a:ext cx="5328135" cy="188398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2" descr="Picture 2"/>
          <p:cNvPicPr>
            <a:picLocks noChangeAspect="1"/>
          </p:cNvPicPr>
          <p:nvPr/>
        </p:nvPicPr>
        <p:blipFill>
          <a:blip r:embed="rId9"/>
          <a:srcRect l="11713" t="14583" r="31999" b="45398"/>
          <a:stretch>
            <a:fillRect/>
          </a:stretch>
        </p:blipFill>
        <p:spPr>
          <a:xfrm>
            <a:off x="3626852" y="4752376"/>
            <a:ext cx="4687121" cy="1873572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="" xmlns:p14="http://schemas.microsoft.com/office/powerpoint/2010/main" val="1070696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41A4845C-3DED-2240-8BD6-6D1212ADE7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800" t="16819" r="22227" b="40168"/>
          <a:stretch/>
        </p:blipFill>
        <p:spPr>
          <a:xfrm>
            <a:off x="581892" y="449687"/>
            <a:ext cx="4611189" cy="2296828"/>
          </a:xfrm>
          <a:ln>
            <a:solidFill>
              <a:schemeClr val="tx1"/>
            </a:solidFill>
          </a:ln>
        </p:spPr>
      </p:pic>
      <p:pic>
        <p:nvPicPr>
          <p:cNvPr id="3" name="Content Placeholder 4" descr="Graphical user interface, text, application, Word&#10;&#10;Description automatically generated">
            <a:extLst>
              <a:ext uri="{FF2B5EF4-FFF2-40B4-BE49-F238E27FC236}">
                <a16:creationId xmlns="" xmlns:a16="http://schemas.microsoft.com/office/drawing/2014/main" id="{F6DBE303-C982-4BA3-85DC-693773352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240" t="16819" r="30026" b="58555"/>
          <a:stretch/>
        </p:blipFill>
        <p:spPr>
          <a:xfrm>
            <a:off x="6341989" y="548640"/>
            <a:ext cx="5196333" cy="217723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Content Placeholder 4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C4AA1BD5-194C-474A-94F7-0BE893B2B3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595" t="23057" r="22227" b="49033"/>
          <a:stretch/>
        </p:blipFill>
        <p:spPr>
          <a:xfrm>
            <a:off x="232525" y="3208714"/>
            <a:ext cx="5046058" cy="16246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Content Placeholder 4" descr="Graphical user interface, text, application, Word&#10;&#10;Description automatically generated">
            <a:extLst>
              <a:ext uri="{FF2B5EF4-FFF2-40B4-BE49-F238E27FC236}">
                <a16:creationId xmlns="" xmlns:a16="http://schemas.microsoft.com/office/drawing/2014/main" id="{70077BA5-81C9-4B0A-BDC6-6516531F4E8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419" t="15505" r="30437" b="63152"/>
          <a:stretch/>
        </p:blipFill>
        <p:spPr>
          <a:xfrm>
            <a:off x="6096000" y="3018222"/>
            <a:ext cx="5740399" cy="206146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Content Placeholder 4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19AA4093-8B4F-4B71-B388-97BE36E2DAA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3501" t="21744" r="4169" b="39839"/>
          <a:stretch/>
        </p:blipFill>
        <p:spPr>
          <a:xfrm>
            <a:off x="232525" y="4965698"/>
            <a:ext cx="4124245" cy="18923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4D62D25E-53B2-4AEB-8EEE-5057D1A3A69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481" t="15833" r="20790" b="45417"/>
          <a:stretch/>
        </p:blipFill>
        <p:spPr>
          <a:xfrm>
            <a:off x="8038192" y="5153890"/>
            <a:ext cx="3921283" cy="170410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Content Placeholder 4" descr="Graphical user interface, text, application, email&#10;&#10;Description automatically generated">
            <a:extLst>
              <a:ext uri="{FF2B5EF4-FFF2-40B4-BE49-F238E27FC236}">
                <a16:creationId xmlns="" xmlns:a16="http://schemas.microsoft.com/office/drawing/2014/main" id="{56CA2D49-8A94-4645-A5EA-856A4B26874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566" t="36848" r="31462" b="29989"/>
          <a:stretch/>
        </p:blipFill>
        <p:spPr>
          <a:xfrm>
            <a:off x="4397433" y="5372038"/>
            <a:ext cx="3582981" cy="137597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50219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B6C71B1-343F-4357-A850-232238663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Material </a:t>
            </a:r>
            <a:r>
              <a:rPr lang="en-US" dirty="0" smtClean="0"/>
              <a:t> </a:t>
            </a:r>
            <a:r>
              <a:rPr lang="en-US" dirty="0"/>
              <a:t>linked on the  Academy of Pediatric neurology website from www.pedneuroaiims.org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5464B40-8549-4879-B345-A24C3D42B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2721934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A6ED67-A9A1-C445-955A-DA0C2AA63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825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applications for healthcare professionals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="" xmlns:a16="http://schemas.microsoft.com/office/drawing/2014/main" id="{83B2859E-ED24-5C41-B827-95151E0FA2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40" y="1144109"/>
            <a:ext cx="3947297" cy="424910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64">
            <a:extLst>
              <a:ext uri="{FF2B5EF4-FFF2-40B4-BE49-F238E27FC236}">
                <a16:creationId xmlns="" xmlns:a16="http://schemas.microsoft.com/office/drawing/2014/main" id="{81617C94-4274-9E49-9F78-3CC9A9AA44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5433" y="1153758"/>
            <a:ext cx="5985079" cy="3139321"/>
          </a:xfrm>
          <a:prstGeom prst="rect">
            <a:avLst/>
          </a:prstGeom>
          <a:noFill/>
          <a:ln w="9525" algn="ctr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Mobile applications available on Google and  iOS platform free of  cost</a:t>
            </a:r>
          </a:p>
          <a:p>
            <a:pPr marL="342900" indent="-342900">
              <a:spcBef>
                <a:spcPts val="1200"/>
              </a:spcBef>
              <a:buFont typeface="Wingdings" pitchFamily="2" charset="2"/>
              <a:buChar char="v"/>
              <a:defRPr/>
            </a:pPr>
            <a:r>
              <a:rPr lang="en-US" altLang="en-US" sz="24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https://play.google.com/store/apps/details?id=</a:t>
            </a:r>
            <a:r>
              <a:rPr lang="en-US" altLang="en-US" sz="2400" dirty="0" err="1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com.pedneuroaiims.diagnostictool</a:t>
            </a:r>
            <a:endParaRPr lang="en-US" altLang="en-US" sz="2400" dirty="0">
              <a:latin typeface="Times New Roman" panose="02020603050405020304" pitchFamily="18" charset="0"/>
              <a:ea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1200"/>
              </a:spcBef>
              <a:buFont typeface="Wingdings" pitchFamily="2" charset="2"/>
              <a:buChar char="v"/>
              <a:defRPr/>
            </a:pPr>
            <a:r>
              <a:rPr lang="en-US" altLang="en-US" sz="24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https://apps.apple.com/us/app/pedneuroaiims-diagnostics/id1505241198?ls=1</a:t>
            </a:r>
          </a:p>
          <a:p>
            <a:pPr>
              <a:spcBef>
                <a:spcPts val="1200"/>
              </a:spcBef>
              <a:defRPr/>
            </a:pPr>
            <a:endParaRPr lang="en-US" altLang="en-US" sz="2400" dirty="0">
              <a:latin typeface="Times New Roman" panose="02020603050405020304" pitchFamily="18" charset="0"/>
              <a:ea typeface="Arial Unicode MS" panose="020B060402020202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42473A61-1194-D84C-88D3-A6B5C77478C4}"/>
              </a:ext>
            </a:extLst>
          </p:cNvPr>
          <p:cNvSpPr txBox="1"/>
          <p:nvPr/>
        </p:nvSpPr>
        <p:spPr>
          <a:xfrm>
            <a:off x="5285433" y="4450454"/>
            <a:ext cx="5985079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defRPr/>
            </a:pPr>
            <a:r>
              <a:rPr lang="en-US" altLang="en-US" sz="2400" b="1" dirty="0">
                <a:latin typeface="Candara" panose="020E0502030303020204" pitchFamily="34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Screening tools: </a:t>
            </a:r>
          </a:p>
          <a:p>
            <a:pPr marL="342900" indent="-342900">
              <a:spcBef>
                <a:spcPts val="1200"/>
              </a:spcBef>
              <a:buFont typeface="Wingdings" pitchFamily="2" charset="2"/>
              <a:buChar char="v"/>
              <a:defRPr/>
            </a:pPr>
            <a:r>
              <a:rPr lang="en-US" altLang="en-US" sz="2400" dirty="0">
                <a:latin typeface="Candara" panose="020E0502030303020204" pitchFamily="34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Socio-cultural adaptation of ASQ-3 (0-2 years)</a:t>
            </a:r>
          </a:p>
          <a:p>
            <a:pPr marL="342900" indent="-342900">
              <a:spcBef>
                <a:spcPts val="1200"/>
              </a:spcBef>
              <a:buFont typeface="Wingdings" pitchFamily="2" charset="2"/>
              <a:buChar char="v"/>
              <a:defRPr/>
            </a:pPr>
            <a:r>
              <a:rPr lang="en-US" altLang="en-US" sz="2400" dirty="0">
                <a:latin typeface="Candara" panose="020E0502030303020204" pitchFamily="34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Neurodevelopmental Screening Tool (NDST)  (2-9 years)</a:t>
            </a:r>
          </a:p>
        </p:txBody>
      </p:sp>
    </p:spTree>
    <p:extLst>
      <p:ext uri="{BB962C8B-B14F-4D97-AF65-F5344CB8AC3E}">
        <p14:creationId xmlns="" xmlns:p14="http://schemas.microsoft.com/office/powerpoint/2010/main" val="2013454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A6ED67-A9A1-C445-955A-DA0C2AA63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20" y="379378"/>
            <a:ext cx="10515600" cy="736561"/>
          </a:xfrm>
        </p:spPr>
        <p:txBody>
          <a:bodyPr>
            <a:normAutofit fontScale="90000"/>
          </a:bodyPr>
          <a:lstStyle/>
          <a:p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Website: Child Neurology Division, Department of Pediatrics, AIIMS, New Delhi</a:t>
            </a:r>
          </a:p>
        </p:txBody>
      </p:sp>
      <p:pic>
        <p:nvPicPr>
          <p:cNvPr id="4" name="Picture 112" descr="jkl.bmp">
            <a:extLst>
              <a:ext uri="{FF2B5EF4-FFF2-40B4-BE49-F238E27FC236}">
                <a16:creationId xmlns="" xmlns:a16="http://schemas.microsoft.com/office/drawing/2014/main" id="{99409643-65D1-B348-B5D7-BDE58B8B5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8679" t="7880" r="1666" b="4526"/>
          <a:stretch>
            <a:fillRect/>
          </a:stretch>
        </p:blipFill>
        <p:spPr bwMode="auto">
          <a:xfrm>
            <a:off x="858080" y="1115939"/>
            <a:ext cx="6527737" cy="381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A picture containing text, person, indoor, screenshot&#10;&#10;Description automatically generated">
            <a:extLst>
              <a:ext uri="{FF2B5EF4-FFF2-40B4-BE49-F238E27FC236}">
                <a16:creationId xmlns="" xmlns:a16="http://schemas.microsoft.com/office/drawing/2014/main" id="{D90B942C-E871-774E-8887-BC50BD4321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948" r="12265"/>
          <a:stretch>
            <a:fillRect/>
          </a:stretch>
        </p:blipFill>
        <p:spPr bwMode="auto">
          <a:xfrm>
            <a:off x="7836194" y="1115939"/>
            <a:ext cx="3013091" cy="271178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="" xmlns:a16="http://schemas.microsoft.com/office/drawing/2014/main" id="{49247C80-37D9-F14D-9300-56BF9E64B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843" r="8456" b="-607"/>
          <a:stretch>
            <a:fillRect/>
          </a:stretch>
        </p:blipFill>
        <p:spPr bwMode="auto">
          <a:xfrm>
            <a:off x="7836193" y="3929720"/>
            <a:ext cx="3013091" cy="25631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027F549-6ED8-9142-AB7D-E4248CBBC5A0}"/>
              </a:ext>
            </a:extLst>
          </p:cNvPr>
          <p:cNvSpPr txBox="1"/>
          <p:nvPr/>
        </p:nvSpPr>
        <p:spPr>
          <a:xfrm>
            <a:off x="1342716" y="5210647"/>
            <a:ext cx="5497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pedneuroaiims.org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index.html</a:t>
            </a:r>
            <a:endParaRPr lang="en-US" sz="2400" dirty="0"/>
          </a:p>
        </p:txBody>
      </p:sp>
    </p:spTree>
    <p:extLst>
      <p:ext uri="{BB962C8B-B14F-4D97-AF65-F5344CB8AC3E}">
        <p14:creationId xmlns="" xmlns:p14="http://schemas.microsoft.com/office/powerpoint/2010/main" val="10339346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A6ED67-A9A1-C445-955A-DA0C2AA63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8252"/>
          </a:xfrm>
        </p:spPr>
        <p:txBody>
          <a:bodyPr>
            <a:noAutofit/>
          </a:bodyPr>
          <a:lstStyle/>
          <a:p>
            <a:r>
              <a:rPr lang="en-I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Bilingual learning resources for </a:t>
            </a: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parents and caregivers: Available online and in print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4" descr="Graphical user interface, text&#10;&#10;Description automatically generated with medium confidence">
            <a:extLst>
              <a:ext uri="{FF2B5EF4-FFF2-40B4-BE49-F238E27FC236}">
                <a16:creationId xmlns="" xmlns:a16="http://schemas.microsoft.com/office/drawing/2014/main" id="{E5733256-CD1C-E249-BC99-40D9A7EEAF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191" r="804"/>
          <a:stretch>
            <a:fillRect/>
          </a:stretch>
        </p:blipFill>
        <p:spPr bwMode="auto">
          <a:xfrm>
            <a:off x="838201" y="1541721"/>
            <a:ext cx="4782880" cy="29664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0" descr="Timeline&#10;&#10;Description automatically generated">
            <a:extLst>
              <a:ext uri="{FF2B5EF4-FFF2-40B4-BE49-F238E27FC236}">
                <a16:creationId xmlns="" xmlns:a16="http://schemas.microsoft.com/office/drawing/2014/main" id="{0A74C297-73BD-0D40-847F-EBE8F82607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1162" t="5034" r="23636" b="4924"/>
          <a:stretch>
            <a:fillRect/>
          </a:stretch>
        </p:blipFill>
        <p:spPr bwMode="auto">
          <a:xfrm flipH="1">
            <a:off x="14085429" y="2378856"/>
            <a:ext cx="953973" cy="8330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9" descr="Text, whiteboard&#10;&#10;Description automatically generated">
            <a:extLst>
              <a:ext uri="{FF2B5EF4-FFF2-40B4-BE49-F238E27FC236}">
                <a16:creationId xmlns="" xmlns:a16="http://schemas.microsoft.com/office/drawing/2014/main" id="{216F5BAA-5805-3C4E-8E71-7C7369B4D6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3766" t="5681" r="21786" b="5141"/>
          <a:stretch>
            <a:fillRect/>
          </a:stretch>
        </p:blipFill>
        <p:spPr bwMode="auto">
          <a:xfrm flipH="1">
            <a:off x="14061040" y="203653"/>
            <a:ext cx="960900" cy="8318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A picture containing text, parking, meter, screenshot&#10;&#10;Description automatically generated">
            <a:extLst>
              <a:ext uri="{FF2B5EF4-FFF2-40B4-BE49-F238E27FC236}">
                <a16:creationId xmlns="" xmlns:a16="http://schemas.microsoft.com/office/drawing/2014/main" id="{792BD9E4-5791-EE4A-8ED3-E94BE01A8A3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363" r="31718"/>
          <a:stretch/>
        </p:blipFill>
        <p:spPr>
          <a:xfrm>
            <a:off x="5975498" y="1541721"/>
            <a:ext cx="2753831" cy="466199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Picture 16" descr="A picture containing text, parking, meter, outdoor&#10;&#10;Description automatically generated">
            <a:extLst>
              <a:ext uri="{FF2B5EF4-FFF2-40B4-BE49-F238E27FC236}">
                <a16:creationId xmlns="" xmlns:a16="http://schemas.microsoft.com/office/drawing/2014/main" id="{92C248A2-231F-154F-A85B-CB318651475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1363" r="31718"/>
          <a:stretch/>
        </p:blipFill>
        <p:spPr>
          <a:xfrm>
            <a:off x="9083746" y="1541721"/>
            <a:ext cx="2753831" cy="466199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DCE5F39F-7570-B745-AA19-21D525A47418}"/>
              </a:ext>
            </a:extLst>
          </p:cNvPr>
          <p:cNvSpPr txBox="1"/>
          <p:nvPr/>
        </p:nvSpPr>
        <p:spPr>
          <a:xfrm>
            <a:off x="838200" y="4646428"/>
            <a:ext cx="47828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pedneuroaiims.org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parents_information_matrials.html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61985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A6ED67-A9A1-C445-955A-DA0C2AA63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8252"/>
          </a:xfrm>
        </p:spPr>
        <p:txBody>
          <a:bodyPr>
            <a:normAutofit fontScale="90000"/>
          </a:bodyPr>
          <a:lstStyle/>
          <a:p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content for empowering parents &amp; caregivers on various neuro-developmental disorders</a:t>
            </a:r>
            <a:endParaRPr lang="en-IN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19" descr="Graphical user interface&#10;&#10;Description automatically generated">
            <a:extLst>
              <a:ext uri="{FF2B5EF4-FFF2-40B4-BE49-F238E27FC236}">
                <a16:creationId xmlns="" xmlns:a16="http://schemas.microsoft.com/office/drawing/2014/main" id="{41D14E6D-0A79-AD49-8137-0F8824D9C5C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637" y="1434246"/>
            <a:ext cx="3589231" cy="2496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7">
            <a:extLst>
              <a:ext uri="{FF2B5EF4-FFF2-40B4-BE49-F238E27FC236}">
                <a16:creationId xmlns="" xmlns:a16="http://schemas.microsoft.com/office/drawing/2014/main" id="{E1B78E3D-9BCA-F443-AD72-9B0284710F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52538" y="1479550"/>
            <a:ext cx="3048093" cy="415498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806950" eaLnBrk="0" fontAlgn="base" hangingPunct="0">
              <a:spcBef>
                <a:spcPct val="0"/>
              </a:spcBef>
              <a:spcAft>
                <a:spcPct val="0"/>
              </a:spcAft>
              <a:defRPr sz="9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342900" indent="-342900" eaLnBrk="1" hangingPunct="1">
              <a:buFont typeface="Wingdings" pitchFamily="2" charset="2"/>
              <a:buChar char="v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www.pedneuroaiims.org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/developmental-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stimulation.html</a:t>
            </a: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eaLnBrk="1" hangingPunct="1">
              <a:buFont typeface="Wingdings" pitchFamily="2" charset="2"/>
              <a:buChar char="v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http://www.pedneuroaiims.org/cimt-for-hemiplegia.html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www.pedneuroaiims.org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/domiciliary-management-of-acute-</a:t>
            </a:r>
            <a:r>
              <a:rPr lang="en-US" alt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seizure.html</a:t>
            </a: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Screen Shot 2017-02-14 at 11.38.10 AM.png" descr="Screen Shot 2017-02-14 at 11.38.10 AM.png">
            <a:extLst>
              <a:ext uri="{FF2B5EF4-FFF2-40B4-BE49-F238E27FC236}">
                <a16:creationId xmlns="" xmlns:a16="http://schemas.microsoft.com/office/drawing/2014/main" id="{F39A7808-B8FB-9146-81A0-ED3937C640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934" t="14095" r="6500" b="14561"/>
          <a:stretch>
            <a:fillRect/>
          </a:stretch>
        </p:blipFill>
        <p:spPr bwMode="auto">
          <a:xfrm>
            <a:off x="4729162" y="1479550"/>
            <a:ext cx="3865082" cy="2426560"/>
          </a:xfrm>
          <a:prstGeom prst="rect">
            <a:avLst/>
          </a:prstGeom>
          <a:noFill/>
          <a:ln w="12700">
            <a:solidFill>
              <a:schemeClr val="tx1"/>
            </a:solidFill>
            <a:miter lim="4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Graphical user interface, website&#10;&#10;Description automatically generated">
            <a:extLst>
              <a:ext uri="{FF2B5EF4-FFF2-40B4-BE49-F238E27FC236}">
                <a16:creationId xmlns="" xmlns:a16="http://schemas.microsoft.com/office/drawing/2014/main" id="{F698C160-F64B-6245-8584-9F984B1608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747" t="38542" r="20660" b="33542"/>
          <a:stretch/>
        </p:blipFill>
        <p:spPr>
          <a:xfrm>
            <a:off x="1724025" y="4541878"/>
            <a:ext cx="6429375" cy="19145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2952765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0745EB-003A-F542-9618-13381BC3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68143"/>
            <a:ext cx="10515600" cy="1325563"/>
          </a:xfrm>
        </p:spPr>
        <p:txBody>
          <a:bodyPr>
            <a:noAutofit/>
          </a:bodyPr>
          <a:lstStyle/>
          <a:p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E-Learning modules for undergraduate,  postgraduate                                and DM teaching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6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E7BFD6F7-56C3-2749-A9C1-411179ABE7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9" t="63800" r="69257"/>
          <a:stretch>
            <a:fillRect/>
          </a:stretch>
        </p:blipFill>
        <p:spPr bwMode="auto">
          <a:xfrm>
            <a:off x="7190574" y="4328530"/>
            <a:ext cx="2483319" cy="202745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2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E62BFF28-329E-D34D-8A68-760AB6ECA6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813" t="18398" r="2560"/>
          <a:stretch>
            <a:fillRect/>
          </a:stretch>
        </p:blipFill>
        <p:spPr bwMode="auto">
          <a:xfrm>
            <a:off x="465638" y="1511378"/>
            <a:ext cx="6505575" cy="4549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Graphical user interface&#10;&#10;Description automatically generated">
            <a:extLst>
              <a:ext uri="{FF2B5EF4-FFF2-40B4-BE49-F238E27FC236}">
                <a16:creationId xmlns="" xmlns:a16="http://schemas.microsoft.com/office/drawing/2014/main" id="{617506BD-1684-6F41-B25C-3970A10E22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333" t="30325" r="28395" b="18114"/>
          <a:stretch>
            <a:fillRect/>
          </a:stretch>
        </p:blipFill>
        <p:spPr bwMode="auto">
          <a:xfrm>
            <a:off x="7490825" y="1515741"/>
            <a:ext cx="3710575" cy="276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A picture containing graphical user interface&#10;&#10;Description automatically generated">
            <a:extLst>
              <a:ext uri="{FF2B5EF4-FFF2-40B4-BE49-F238E27FC236}">
                <a16:creationId xmlns="" xmlns:a16="http://schemas.microsoft.com/office/drawing/2014/main" id="{845ED7B5-13F3-1C43-9273-3C83746A2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034" t="59833" r="41914" b="4639"/>
          <a:stretch>
            <a:fillRect/>
          </a:stretch>
        </p:blipFill>
        <p:spPr bwMode="auto">
          <a:xfrm>
            <a:off x="9785445" y="4348163"/>
            <a:ext cx="2196271" cy="20274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248336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CDADFC3-AF4A-7341-93FA-5789DD0B3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7619"/>
          </a:xfrm>
        </p:spPr>
        <p:txBody>
          <a:bodyPr>
            <a:normAutofit/>
          </a:bodyPr>
          <a:lstStyle/>
          <a:p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E-Learning modules for healthcare professionals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="" xmlns:a16="http://schemas.microsoft.com/office/drawing/2014/main" id="{0636BD51-BBEA-FE41-AA99-3BE295BB7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167" t="18773" r="8333"/>
          <a:stretch>
            <a:fillRect/>
          </a:stretch>
        </p:blipFill>
        <p:spPr bwMode="auto">
          <a:xfrm>
            <a:off x="7548878" y="1118691"/>
            <a:ext cx="3487718" cy="24661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>
            <a:extLst>
              <a:ext uri="{FF2B5EF4-FFF2-40B4-BE49-F238E27FC236}">
                <a16:creationId xmlns="" xmlns:a16="http://schemas.microsoft.com/office/drawing/2014/main" id="{735C770F-6E39-FB45-8EA9-E9C8724C29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67" r="8888"/>
          <a:stretch>
            <a:fillRect/>
          </a:stretch>
        </p:blipFill>
        <p:spPr bwMode="auto">
          <a:xfrm>
            <a:off x="1002306" y="1118691"/>
            <a:ext cx="3156328" cy="2457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>
            <a:extLst>
              <a:ext uri="{FF2B5EF4-FFF2-40B4-BE49-F238E27FC236}">
                <a16:creationId xmlns="" xmlns:a16="http://schemas.microsoft.com/office/drawing/2014/main" id="{B6E1E70C-D1D1-4545-8315-0AEDD408E1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122" r="10204"/>
          <a:stretch>
            <a:fillRect/>
          </a:stretch>
        </p:blipFill>
        <p:spPr bwMode="auto">
          <a:xfrm>
            <a:off x="4275592" y="1118691"/>
            <a:ext cx="3156328" cy="24661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6">
            <a:extLst>
              <a:ext uri="{FF2B5EF4-FFF2-40B4-BE49-F238E27FC236}">
                <a16:creationId xmlns="" xmlns:a16="http://schemas.microsoft.com/office/drawing/2014/main" id="{55CA7C46-A940-FA40-A113-7F881AD3DE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23262"/>
          <a:stretch>
            <a:fillRect/>
          </a:stretch>
        </p:blipFill>
        <p:spPr bwMode="auto">
          <a:xfrm>
            <a:off x="4093732" y="4148223"/>
            <a:ext cx="4004535" cy="2457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EC8B67D3-21EF-204F-8452-918B545F1E16}"/>
              </a:ext>
            </a:extLst>
          </p:cNvPr>
          <p:cNvSpPr txBox="1"/>
          <p:nvPr/>
        </p:nvSpPr>
        <p:spPr>
          <a:xfrm>
            <a:off x="1002305" y="3638976"/>
            <a:ext cx="3156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200" u="sng" dirty="0">
                <a:latin typeface="Candara" panose="020E0502030303020204" pitchFamily="34" charset="0"/>
                <a:cs typeface="Times New Roman" panose="02020603050405020304" pitchFamily="18" charset="0"/>
              </a:rPr>
              <a:t>http://</a:t>
            </a:r>
            <a:r>
              <a:rPr lang="en-US" altLang="en-US" sz="1200" u="sng" dirty="0" err="1">
                <a:latin typeface="Candara" panose="020E0502030303020204" pitchFamily="34" charset="0"/>
                <a:cs typeface="Times New Roman" panose="02020603050405020304" pitchFamily="18" charset="0"/>
              </a:rPr>
              <a:t>pedneuroaiims.org</a:t>
            </a:r>
            <a:r>
              <a:rPr lang="en-US" altLang="en-US" sz="1200" u="sng" dirty="0">
                <a:latin typeface="Candara" panose="020E0502030303020204" pitchFamily="34" charset="0"/>
                <a:cs typeface="Times New Roman" panose="02020603050405020304" pitchFamily="18" charset="0"/>
              </a:rPr>
              <a:t>/</a:t>
            </a:r>
            <a:r>
              <a:rPr lang="en-US" altLang="en-US" sz="1200" u="sng" dirty="0" err="1">
                <a:latin typeface="Candara" panose="020E0502030303020204" pitchFamily="34" charset="0"/>
                <a:cs typeface="Times New Roman" panose="02020603050405020304" pitchFamily="18" charset="0"/>
              </a:rPr>
              <a:t>training_module_for_epilepsy.html</a:t>
            </a:r>
            <a:endParaRPr lang="en-US" altLang="en-US" sz="1200" u="sng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894AE0ED-2EF9-7E4E-A0BD-9F0BCDFD07BB}"/>
              </a:ext>
            </a:extLst>
          </p:cNvPr>
          <p:cNvSpPr txBox="1"/>
          <p:nvPr/>
        </p:nvSpPr>
        <p:spPr>
          <a:xfrm>
            <a:off x="4093732" y="6641069"/>
            <a:ext cx="4004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1200" dirty="0">
                <a:latin typeface="Candara" panose="020E0502030303020204" pitchFamily="34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https://</a:t>
            </a:r>
            <a:r>
              <a:rPr lang="en-US" altLang="en-US" sz="1200" dirty="0" err="1">
                <a:latin typeface="Candara" panose="020E0502030303020204" pitchFamily="34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pedneuroaiims.chalopadho.com</a:t>
            </a:r>
            <a:r>
              <a:rPr lang="en-US" altLang="en-US" sz="1200" dirty="0">
                <a:latin typeface="Candara" panose="020E0502030303020204" pitchFamily="34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/login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748AD30F-8A4F-274C-84E3-4590649EB010}"/>
              </a:ext>
            </a:extLst>
          </p:cNvPr>
          <p:cNvSpPr txBox="1"/>
          <p:nvPr/>
        </p:nvSpPr>
        <p:spPr>
          <a:xfrm>
            <a:off x="4275593" y="3683376"/>
            <a:ext cx="3156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200" u="sng" dirty="0">
                <a:latin typeface="Candara" panose="020E0502030303020204" pitchFamily="34" charset="0"/>
                <a:cs typeface="Times New Roman" panose="02020603050405020304" pitchFamily="18" charset="0"/>
              </a:rPr>
              <a:t>http://</a:t>
            </a:r>
            <a:r>
              <a:rPr lang="en-US" altLang="en-US" sz="1200" u="sng" dirty="0" err="1">
                <a:latin typeface="Candara" panose="020E0502030303020204" pitchFamily="34" charset="0"/>
                <a:cs typeface="Times New Roman" panose="02020603050405020304" pitchFamily="18" charset="0"/>
              </a:rPr>
              <a:t>pedneuroaiims.org</a:t>
            </a:r>
            <a:r>
              <a:rPr lang="en-US" altLang="en-US" sz="1200" u="sng" dirty="0">
                <a:latin typeface="Candara" panose="020E0502030303020204" pitchFamily="34" charset="0"/>
                <a:cs typeface="Times New Roman" panose="02020603050405020304" pitchFamily="18" charset="0"/>
              </a:rPr>
              <a:t>/</a:t>
            </a:r>
            <a:r>
              <a:rPr lang="en-US" altLang="en-US" sz="1200" u="sng" dirty="0" err="1">
                <a:latin typeface="Candara" panose="020E0502030303020204" pitchFamily="34" charset="0"/>
                <a:cs typeface="Times New Roman" panose="02020603050405020304" pitchFamily="18" charset="0"/>
              </a:rPr>
              <a:t>neuromotor_impairments.html</a:t>
            </a:r>
            <a:endParaRPr lang="en-US" altLang="en-US" sz="1200" u="sng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E602FF6A-EC33-0D46-8C5D-FF2EC2E1C3F8}"/>
              </a:ext>
            </a:extLst>
          </p:cNvPr>
          <p:cNvSpPr txBox="1"/>
          <p:nvPr/>
        </p:nvSpPr>
        <p:spPr>
          <a:xfrm>
            <a:off x="7548879" y="3578505"/>
            <a:ext cx="348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200" u="sng" dirty="0">
                <a:latin typeface="Candara" panose="020E0502030303020204" pitchFamily="34" charset="0"/>
                <a:cs typeface="Times New Roman" panose="02020603050405020304" pitchFamily="18" charset="0"/>
              </a:rPr>
              <a:t>http://</a:t>
            </a:r>
            <a:r>
              <a:rPr lang="en-US" altLang="en-US" sz="1200" u="sng" dirty="0" err="1">
                <a:latin typeface="Candara" panose="020E0502030303020204" pitchFamily="34" charset="0"/>
                <a:cs typeface="Times New Roman" panose="02020603050405020304" pitchFamily="18" charset="0"/>
              </a:rPr>
              <a:t>pedneuroaiims.org</a:t>
            </a:r>
            <a:r>
              <a:rPr lang="en-US" altLang="en-US" sz="1200" u="sng" dirty="0">
                <a:latin typeface="Candara" panose="020E0502030303020204" pitchFamily="34" charset="0"/>
                <a:cs typeface="Times New Roman" panose="02020603050405020304" pitchFamily="18" charset="0"/>
              </a:rPr>
              <a:t>/training_module_for_attention_deficit_hyperactivity_disorder.html</a:t>
            </a:r>
          </a:p>
        </p:txBody>
      </p:sp>
    </p:spTree>
    <p:extLst>
      <p:ext uri="{BB962C8B-B14F-4D97-AF65-F5344CB8AC3E}">
        <p14:creationId xmlns="" xmlns:p14="http://schemas.microsoft.com/office/powerpoint/2010/main" val="29816198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03E5169-D5A0-466B-88CA-8A156B690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380" y="185677"/>
            <a:ext cx="6608111" cy="1463649"/>
          </a:xfrm>
        </p:spPr>
        <p:txBody>
          <a:bodyPr>
            <a:normAutofit/>
          </a:bodyPr>
          <a:lstStyle/>
          <a:p>
            <a:endParaRPr lang="en-IN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37A1BC82-5D32-48F7-B12A-417E1115B8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797" t="35935" r="43775" b="35494"/>
          <a:stretch/>
        </p:blipFill>
        <p:spPr>
          <a:xfrm>
            <a:off x="11033451" y="116635"/>
            <a:ext cx="1055914" cy="1463648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="" xmlns:a16="http://schemas.microsoft.com/office/drawing/2014/main" id="{6732A7DD-42D7-4BC6-A4A7-9FC44627CDBD}"/>
              </a:ext>
            </a:extLst>
          </p:cNvPr>
          <p:cNvSpPr txBox="1">
            <a:spLocks/>
          </p:cNvSpPr>
          <p:nvPr/>
        </p:nvSpPr>
        <p:spPr>
          <a:xfrm>
            <a:off x="4697442" y="185677"/>
            <a:ext cx="66081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smtClean="0">
                <a:solidFill>
                  <a:srgbClr val="C00000"/>
                </a:solidFill>
              </a:rPr>
              <a:t>NEUROPEDICON </a:t>
            </a:r>
            <a:r>
              <a:rPr lang="en-US" b="1" dirty="0">
                <a:solidFill>
                  <a:srgbClr val="C00000"/>
                </a:solidFill>
              </a:rPr>
              <a:t>2021 </a:t>
            </a:r>
            <a:br>
              <a:rPr lang="en-US" b="1" dirty="0">
                <a:solidFill>
                  <a:srgbClr val="C00000"/>
                </a:solidFill>
              </a:rPr>
            </a:br>
            <a:endParaRPr lang="en-IN" b="1" dirty="0">
              <a:solidFill>
                <a:srgbClr val="C00000"/>
              </a:solidFill>
            </a:endParaRPr>
          </a:p>
        </p:txBody>
      </p:sp>
      <p:pic>
        <p:nvPicPr>
          <p:cNvPr id="13" name="Content Placeholder 4">
            <a:extLst>
              <a:ext uri="{FF2B5EF4-FFF2-40B4-BE49-F238E27FC236}">
                <a16:creationId xmlns="" xmlns:a16="http://schemas.microsoft.com/office/drawing/2014/main" id="{3AF86D98-8ACB-473C-8672-8F7239C71E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54" y="723449"/>
            <a:ext cx="3464010" cy="2357375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="" xmlns:a16="http://schemas.microsoft.com/office/drawing/2014/main" id="{77AD0C25-268C-47DE-81E5-1E24A32EC8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36718" t="15547" r="34504" b="11610"/>
          <a:stretch>
            <a:fillRect/>
          </a:stretch>
        </p:blipFill>
        <p:spPr bwMode="auto">
          <a:xfrm>
            <a:off x="332380" y="1253330"/>
            <a:ext cx="3856374" cy="5488035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</p:spPr>
      </p:pic>
      <p:pic>
        <p:nvPicPr>
          <p:cNvPr id="10" name="Picture 2">
            <a:extLst>
              <a:ext uri="{FF2B5EF4-FFF2-40B4-BE49-F238E27FC236}">
                <a16:creationId xmlns="" xmlns:a16="http://schemas.microsoft.com/office/drawing/2014/main" id="{0A9FA2BF-FCDF-4A03-9560-DF4ED136F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90556" y="1617773"/>
            <a:ext cx="4260764" cy="2363372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036A8E3C-34AA-457E-81BC-683A2B31A6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588" y="3981145"/>
            <a:ext cx="5052412" cy="25917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557807" y="3137046"/>
            <a:ext cx="25978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Plenary Lecture</a:t>
            </a:r>
          </a:p>
          <a:p>
            <a:r>
              <a:rPr lang="en-US" dirty="0" smtClean="0">
                <a:hlinkClick r:id="rId7"/>
              </a:rPr>
              <a:t>https://youtu.be/o8FyvTAjKGM</a:t>
            </a:r>
            <a:endParaRPr lang="en-US" dirty="0" smtClean="0"/>
          </a:p>
          <a:p>
            <a:r>
              <a:rPr lang="en-US" dirty="0" smtClean="0"/>
              <a:t>Role of technology in </a:t>
            </a:r>
            <a:r>
              <a:rPr lang="en-US" dirty="0" err="1" smtClean="0"/>
              <a:t>neurodevelopmental</a:t>
            </a:r>
            <a:r>
              <a:rPr lang="en-US" dirty="0" smtClean="0"/>
              <a:t> disorders</a:t>
            </a:r>
          </a:p>
          <a:p>
            <a:r>
              <a:rPr lang="en-US" dirty="0" smtClean="0">
                <a:hlinkClick r:id="rId8"/>
              </a:rPr>
              <a:t>https://youtu.be/EcNq96GPvzo</a:t>
            </a:r>
            <a:endParaRPr lang="en-US" dirty="0" smtClean="0"/>
          </a:p>
          <a:p>
            <a:r>
              <a:rPr lang="en-US" dirty="0" smtClean="0"/>
              <a:t>Journey of Dietary therapies</a:t>
            </a:r>
          </a:p>
          <a:p>
            <a:r>
              <a:rPr lang="en-US" dirty="0" smtClean="0"/>
              <a:t> </a:t>
            </a:r>
            <a:r>
              <a:rPr lang="en-US" dirty="0" smtClean="0">
                <a:hlinkClick r:id="rId9"/>
              </a:rPr>
              <a:t>https://youtu.be/oo7naa4aSVg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170896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>
            <a:extLst>
              <a:ext uri="{FF2B5EF4-FFF2-40B4-BE49-F238E27FC236}">
                <a16:creationId xmlns="" xmlns:a16="http://schemas.microsoft.com/office/drawing/2014/main" id="{5B6939CF-76E2-4E35-B245-916F348000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733" r="14435"/>
          <a:stretch/>
        </p:blipFill>
        <p:spPr bwMode="auto">
          <a:xfrm>
            <a:off x="7028120" y="0"/>
            <a:ext cx="5036289" cy="3965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B5D1BE4B-27EB-4CA4-A2FF-771C27F73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155711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="" xmlns:a16="http://schemas.microsoft.com/office/drawing/2014/main" id="{3B89EAB7-319D-4372-864E-19FA89ADBA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4385"/>
          <a:stretch/>
        </p:blipFill>
        <p:spPr bwMode="auto">
          <a:xfrm>
            <a:off x="7155710" y="3965944"/>
            <a:ext cx="5036290" cy="28920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F82C8F6B-0D32-4F7A-9ABA-4EBB6A3A9B00}"/>
              </a:ext>
            </a:extLst>
          </p:cNvPr>
          <p:cNvSpPr txBox="1"/>
          <p:nvPr/>
        </p:nvSpPr>
        <p:spPr>
          <a:xfrm>
            <a:off x="-393404" y="7251405"/>
            <a:ext cx="4936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Neuropedicon</a:t>
            </a:r>
            <a:r>
              <a:rPr lang="en-US" dirty="0"/>
              <a:t> 2021- </a:t>
            </a:r>
            <a:r>
              <a:rPr lang="en-US" dirty="0" err="1"/>
              <a:t>kolkata</a:t>
            </a:r>
            <a:endParaRPr lang="en-IN" dirty="0"/>
          </a:p>
        </p:txBody>
      </p:sp>
    </p:spTree>
    <p:extLst>
      <p:ext uri="{BB962C8B-B14F-4D97-AF65-F5344CB8AC3E}">
        <p14:creationId xmlns="" xmlns:p14="http://schemas.microsoft.com/office/powerpoint/2010/main" val="21927669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6D78CB3-73D5-4A2E-AA21-0CB8F70AB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3074" name="Picture 2">
            <a:extLst>
              <a:ext uri="{FF2B5EF4-FFF2-40B4-BE49-F238E27FC236}">
                <a16:creationId xmlns="" xmlns:a16="http://schemas.microsoft.com/office/drawing/2014/main" id="{7BF7F61A-4C0F-43E4-9670-09D5E22D60F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649" y="3217807"/>
            <a:ext cx="5723369" cy="37021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="" xmlns:a16="http://schemas.microsoft.com/office/drawing/2014/main" id="{68F6ED9E-2A2D-4F94-A1DB-A8E10643B7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045" y="-23812"/>
            <a:ext cx="5837973" cy="32178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DDC7EB61-3B04-4DDE-8B23-2D7A05432C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5" y="0"/>
            <a:ext cx="6097809" cy="32178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F7862B87-9DCE-42B8-A310-5174F2BB9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4" y="3217807"/>
            <a:ext cx="6254185" cy="36401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312104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0E02050-AFEF-4180-9E30-2ED1FD1F7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4B5FE3BE-F6CC-45CA-92D2-065234237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05" y="3632706"/>
            <a:ext cx="6191000" cy="32594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="" xmlns:a16="http://schemas.microsoft.com/office/drawing/2014/main" id="{B62EA24D-1291-447C-877D-FC0AAA3622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10470"/>
          <a:stretch/>
        </p:blipFill>
        <p:spPr bwMode="auto">
          <a:xfrm>
            <a:off x="6011979" y="3598575"/>
            <a:ext cx="6191000" cy="32594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="" xmlns:a16="http://schemas.microsoft.com/office/drawing/2014/main" id="{1659953E-6C5E-4973-9121-E0BEB446F3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6277135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="" xmlns:a16="http://schemas.microsoft.com/office/drawing/2014/main" id="{55FBF765-2DBF-4DEB-8CBC-B97134723F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-694" b="6271"/>
          <a:stretch/>
        </p:blipFill>
        <p:spPr bwMode="auto">
          <a:xfrm>
            <a:off x="6277136" y="2"/>
            <a:ext cx="5914863" cy="35644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2BDC90CD-7ABA-4AC0-9E10-36950EB320F4}"/>
              </a:ext>
            </a:extLst>
          </p:cNvPr>
          <p:cNvSpPr txBox="1"/>
          <p:nvPr/>
        </p:nvSpPr>
        <p:spPr>
          <a:xfrm>
            <a:off x="0" y="7290306"/>
            <a:ext cx="4532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Neuropedicon 2021- kolkata</a:t>
            </a:r>
            <a:endParaRPr lang="en-IN" dirty="0"/>
          </a:p>
        </p:txBody>
      </p:sp>
    </p:spTree>
    <p:extLst>
      <p:ext uri="{BB962C8B-B14F-4D97-AF65-F5344CB8AC3E}">
        <p14:creationId xmlns="" xmlns:p14="http://schemas.microsoft.com/office/powerpoint/2010/main" val="12400503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Public health initiatives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11895" t="33952" r="13945" b="8829"/>
          <a:stretch>
            <a:fillRect/>
          </a:stretch>
        </p:blipFill>
        <p:spPr bwMode="auto">
          <a:xfrm>
            <a:off x="1626451" y="908721"/>
            <a:ext cx="8964488" cy="5544616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524000" y="0"/>
            <a:ext cx="9144000" cy="7373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n-US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LAUNCH OF CHILD NEUROLOGY HELPLINE AND TELE- CONSULTATION SERVICES</a:t>
            </a:r>
            <a:endParaRPr lang="en-US" sz="2800" b="1" dirty="0">
              <a:solidFill>
                <a:schemeClr val="bg1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544466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2" cstate="print"/>
          <a:srcRect l="24624" t="27730" r="25567" b="17688"/>
          <a:stretch>
            <a:fillRect/>
          </a:stretch>
        </p:blipFill>
        <p:spPr bwMode="auto">
          <a:xfrm>
            <a:off x="1573273" y="476672"/>
            <a:ext cx="9094728" cy="619268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524000" y="0"/>
            <a:ext cx="9144000" cy="3693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US" altLang="en-US" b="1" dirty="0">
                <a:solidFill>
                  <a:schemeClr val="bg1"/>
                </a:solidFill>
                <a:cs typeface="Times New Roman" panose="02020603050405020304" pitchFamily="18" charset="0"/>
              </a:rPr>
              <a:t>COMMUNITY AWARENESS ACTIVITIES</a:t>
            </a:r>
            <a:endParaRPr lang="en-IN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14109" t="24235" r="46044" b="35406"/>
          <a:stretch>
            <a:fillRect/>
          </a:stretch>
        </p:blipFill>
        <p:spPr bwMode="auto">
          <a:xfrm>
            <a:off x="1703512" y="3356993"/>
            <a:ext cx="2042568" cy="1163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1303" t="22266" r="22247" b="42297"/>
          <a:stretch>
            <a:fillRect/>
          </a:stretch>
        </p:blipFill>
        <p:spPr bwMode="auto">
          <a:xfrm>
            <a:off x="3071664" y="548680"/>
            <a:ext cx="7344816" cy="2736304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775520" y="1340769"/>
            <a:ext cx="183569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MINT/06 July 2021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21775" t="21454" r="20668" b="25391"/>
          <a:stretch>
            <a:fillRect/>
          </a:stretch>
        </p:blipFill>
        <p:spPr bwMode="auto">
          <a:xfrm>
            <a:off x="1703512" y="3356992"/>
            <a:ext cx="7488832" cy="302433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8616280" y="4509121"/>
            <a:ext cx="183569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JANSATTA/19 MAY 2021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21857" t="45891" r="22247" b="6250"/>
          <a:stretch>
            <a:fillRect/>
          </a:stretch>
        </p:blipFill>
        <p:spPr bwMode="auto">
          <a:xfrm>
            <a:off x="3215680" y="548680"/>
            <a:ext cx="7272808" cy="2808312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775520" y="1340769"/>
            <a:ext cx="183569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LANCET/12 JUNE 2021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21221" t="35235" r="24542" b="26375"/>
          <a:stretch>
            <a:fillRect/>
          </a:stretch>
        </p:blipFill>
        <p:spPr bwMode="auto">
          <a:xfrm>
            <a:off x="1919536" y="3501008"/>
            <a:ext cx="7056784" cy="2808312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8616280" y="4509121"/>
            <a:ext cx="183569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 err="1">
                <a:solidFill>
                  <a:schemeClr val="bg1"/>
                </a:solidFill>
              </a:rPr>
              <a:t>Newstracklive</a:t>
            </a:r>
            <a:r>
              <a:rPr lang="en-IN" dirty="0">
                <a:solidFill>
                  <a:schemeClr val="bg1"/>
                </a:solidFill>
              </a:rPr>
              <a:t>/07 JULY 2021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44906" r="20586" b="15719"/>
          <a:stretch>
            <a:fillRect/>
          </a:stretch>
        </p:blipFill>
        <p:spPr bwMode="auto">
          <a:xfrm>
            <a:off x="3035152" y="548680"/>
            <a:ext cx="7453336" cy="288032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775520" y="2132856"/>
            <a:ext cx="2087216" cy="92333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THE INDIAN EXPRESS/12 JULY 2021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20668" t="17516" r="32290" b="35235"/>
          <a:stretch>
            <a:fillRect/>
          </a:stretch>
        </p:blipFill>
        <p:spPr bwMode="auto">
          <a:xfrm>
            <a:off x="1775520" y="3501008"/>
            <a:ext cx="7056784" cy="3096344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8400256" y="4653137"/>
            <a:ext cx="183569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The Weather channel/ 2021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526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20297" r="21140" b="26547"/>
          <a:stretch>
            <a:fillRect/>
          </a:stretch>
        </p:blipFill>
        <p:spPr bwMode="auto">
          <a:xfrm>
            <a:off x="3575720" y="620689"/>
            <a:ext cx="6696744" cy="2943837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991544" y="980729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INDIA EDUCATION DIARY/28 FEB 2021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 l="20668" t="18500" r="20668" b="44094"/>
          <a:stretch>
            <a:fillRect/>
          </a:stretch>
        </p:blipFill>
        <p:spPr bwMode="auto">
          <a:xfrm>
            <a:off x="1559496" y="3717032"/>
            <a:ext cx="7632848" cy="2736304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8400256" y="4653137"/>
            <a:ext cx="2016224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Business Standard/ 22 MAY 2021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B96CBE4-C7F0-4138-BDA7-E1F77CFE3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609600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IN" sz="2800" b="1" dirty="0">
                <a:solidFill>
                  <a:schemeClr val="bg1"/>
                </a:solidFill>
              </a:rPr>
              <a:t>IN MEDIA: India TV </a:t>
            </a:r>
            <a:r>
              <a:rPr lang="en-IN" sz="2800" b="1" dirty="0" err="1">
                <a:solidFill>
                  <a:schemeClr val="bg1"/>
                </a:solidFill>
              </a:rPr>
              <a:t>Covid</a:t>
            </a:r>
            <a:r>
              <a:rPr lang="en-IN" sz="2800" b="1" dirty="0">
                <a:solidFill>
                  <a:schemeClr val="bg1"/>
                </a:solidFill>
              </a:rPr>
              <a:t> News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0555A53-C703-444E-BBC7-70165C0EE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762001"/>
            <a:ext cx="8229600" cy="5364163"/>
          </a:xfrm>
        </p:spPr>
        <p:txBody>
          <a:bodyPr/>
          <a:lstStyle/>
          <a:p>
            <a:r>
              <a:rPr lang="en-IN" dirty="0"/>
              <a:t>India TV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76400" y="1447800"/>
            <a:ext cx="88392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4227580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21303" t="35063" r="20586" b="18672"/>
          <a:stretch>
            <a:fillRect/>
          </a:stretch>
        </p:blipFill>
        <p:spPr bwMode="auto">
          <a:xfrm>
            <a:off x="3647728" y="548680"/>
            <a:ext cx="6696744" cy="299759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991544" y="980729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AN news/ 22MAY2021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 l="36164" t="26375" r="20668" b="47047"/>
          <a:stretch>
            <a:fillRect/>
          </a:stretch>
        </p:blipFill>
        <p:spPr bwMode="auto">
          <a:xfrm>
            <a:off x="1775520" y="3789040"/>
            <a:ext cx="7488832" cy="288032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8400256" y="4653137"/>
            <a:ext cx="2016224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One India / 16 JUN 2021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28172" r="22800" b="13751"/>
          <a:stretch>
            <a:fillRect/>
          </a:stretch>
        </p:blipFill>
        <p:spPr bwMode="auto">
          <a:xfrm>
            <a:off x="3143672" y="548680"/>
            <a:ext cx="7344816" cy="2736304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2063552" y="2060849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LOKMAT/ 12 JUN 2021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 l="20668" t="21454" r="21775" b="14563"/>
          <a:stretch>
            <a:fillRect/>
          </a:stretch>
        </p:blipFill>
        <p:spPr bwMode="auto">
          <a:xfrm>
            <a:off x="1847528" y="3429000"/>
            <a:ext cx="7488832" cy="324036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8400256" y="4653137"/>
            <a:ext cx="2016224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Health / 11 AUG 2021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 l="21303" t="21282" r="21693" b="34422"/>
          <a:stretch>
            <a:fillRect/>
          </a:stretch>
        </p:blipFill>
        <p:spPr bwMode="auto">
          <a:xfrm>
            <a:off x="2999656" y="548680"/>
            <a:ext cx="7416824" cy="2952328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991544" y="2420889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THE TIMES OF INDIA / 22 AUG 2021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 l="20668" t="22438" r="21775" b="28344"/>
          <a:stretch>
            <a:fillRect/>
          </a:stretch>
        </p:blipFill>
        <p:spPr bwMode="auto">
          <a:xfrm>
            <a:off x="1703512" y="3573016"/>
            <a:ext cx="7488832" cy="3096344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8256240" y="4725145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THE TIMES OF INDIA / 22 AUG 2021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 l="30712" t="30141" r="31655" b="18672"/>
          <a:stretch>
            <a:fillRect/>
          </a:stretch>
        </p:blipFill>
        <p:spPr bwMode="auto">
          <a:xfrm>
            <a:off x="3143672" y="548680"/>
            <a:ext cx="7200800" cy="2952328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775520" y="2780929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 err="1">
                <a:solidFill>
                  <a:schemeClr val="bg1"/>
                </a:solidFill>
              </a:rPr>
              <a:t>ETHealthworld</a:t>
            </a:r>
            <a:r>
              <a:rPr lang="en-IN" dirty="0">
                <a:solidFill>
                  <a:schemeClr val="bg1"/>
                </a:solidFill>
              </a:rPr>
              <a:t>/ 09 Sept. 2021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 l="20668" t="26375" r="20668" b="37203"/>
          <a:stretch>
            <a:fillRect/>
          </a:stretch>
        </p:blipFill>
        <p:spPr bwMode="auto">
          <a:xfrm>
            <a:off x="1775520" y="3717032"/>
            <a:ext cx="7632848" cy="26642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8184232" y="5445225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FE Online/ 07 JUN 2021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21282" r="32208" b="28516"/>
          <a:stretch>
            <a:fillRect/>
          </a:stretch>
        </p:blipFill>
        <p:spPr bwMode="auto">
          <a:xfrm>
            <a:off x="2999656" y="548680"/>
            <a:ext cx="7416824" cy="288032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847528" y="2060849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Press Trust of INDIA/ 12 JUN 2021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 l="20668" t="19485" r="21502" b="36219"/>
          <a:stretch>
            <a:fillRect/>
          </a:stretch>
        </p:blipFill>
        <p:spPr bwMode="auto">
          <a:xfrm>
            <a:off x="1884040" y="3501008"/>
            <a:ext cx="7524328" cy="324036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8040216" y="4437113"/>
            <a:ext cx="2087216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India education Diary / 30 Oct. 2021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0"/>
            <a:ext cx="9144000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chemeClr val="bg1"/>
                </a:solidFill>
              </a:rPr>
              <a:t>IN MEDIA: COMMUNITY AND PUBLIC AWARENESS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l="22964" t="34078" r="21140" b="29500"/>
          <a:stretch>
            <a:fillRect/>
          </a:stretch>
        </p:blipFill>
        <p:spPr bwMode="auto">
          <a:xfrm>
            <a:off x="2495600" y="908720"/>
            <a:ext cx="8059058" cy="324036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703512" y="1484784"/>
            <a:ext cx="2087216" cy="3693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NDTV/ 06 July 2021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3EAA8D5-EAED-48DF-8A36-F3133A7D4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3FE0661-6487-436B-B2BE-91D2BAEA4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Evidence based guidelines for common pediatric neurological problems which will be updated  periodically</a:t>
            </a:r>
          </a:p>
          <a:p>
            <a:r>
              <a:rPr lang="en-US" dirty="0"/>
              <a:t>Position statements on challenging debatable issues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="" xmlns:p14="http://schemas.microsoft.com/office/powerpoint/2010/main" val="3762283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767</Words>
  <Application>Microsoft Office PowerPoint</Application>
  <PresentationFormat>Custom</PresentationFormat>
  <Paragraphs>139</Paragraphs>
  <Slides>46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Office Theme</vt:lpstr>
      <vt:lpstr>Slide 1</vt:lpstr>
      <vt:lpstr>Slide 2</vt:lpstr>
      <vt:lpstr>Slide 3</vt:lpstr>
      <vt:lpstr>Slide 4</vt:lpstr>
      <vt:lpstr>Slide 5</vt:lpstr>
      <vt:lpstr>E-LEARNING MODULES</vt:lpstr>
      <vt:lpstr>E-LEARNING MODULES</vt:lpstr>
      <vt:lpstr>Neuropedia: Pediatric neurology classes 24-25th June 2021</vt:lpstr>
      <vt:lpstr>Slide 9</vt:lpstr>
      <vt:lpstr>Slide 10</vt:lpstr>
      <vt:lpstr>Awards &amp; recognition</vt:lpstr>
      <vt:lpstr>Slide 12</vt:lpstr>
      <vt:lpstr>Slide 13</vt:lpstr>
      <vt:lpstr>Slide 14</vt:lpstr>
      <vt:lpstr>“National Award For Outstanding Efforts In Science &amp; Technology Communication Through Innovative &amp; Traditional Methods”.  From The Department Of Science &amp; Technology On National Science Day, 28th February, 2021</vt:lpstr>
      <vt:lpstr>AIIMS Foundation day 25th September 2021 Awarded 2nd best poster</vt:lpstr>
      <vt:lpstr>Slide 17</vt:lpstr>
      <vt:lpstr>Publications</vt:lpstr>
      <vt:lpstr>Slide 19</vt:lpstr>
      <vt:lpstr>Slide 20</vt:lpstr>
      <vt:lpstr>Material  linked on the  Academy of Pediatric neurology website from www.pedneuroaiims.org</vt:lpstr>
      <vt:lpstr>Mobile applications for healthcare professionals</vt:lpstr>
      <vt:lpstr>Website: Child Neurology Division, Department of Pediatrics, AIIMS, New Delhi</vt:lpstr>
      <vt:lpstr>Bilingual learning resources for parents and caregivers: Available online and in print</vt:lpstr>
      <vt:lpstr>Digital content for empowering parents &amp; caregivers on various neuro-developmental disorders</vt:lpstr>
      <vt:lpstr>E-Learning modules for undergraduate,  postgraduate                                and DM teaching</vt:lpstr>
      <vt:lpstr>E-Learning modules for healthcare professionals</vt:lpstr>
      <vt:lpstr>Slide 28</vt:lpstr>
      <vt:lpstr>Slide 29</vt:lpstr>
      <vt:lpstr>Slide 30</vt:lpstr>
      <vt:lpstr>Slide 31</vt:lpstr>
      <vt:lpstr>Public health initiatives</vt:lpstr>
      <vt:lpstr>Slide 33</vt:lpstr>
      <vt:lpstr>Slide 34</vt:lpstr>
      <vt:lpstr>Slide 35</vt:lpstr>
      <vt:lpstr>Slide 36</vt:lpstr>
      <vt:lpstr>Slide 37</vt:lpstr>
      <vt:lpstr>Slide 38</vt:lpstr>
      <vt:lpstr>IN MEDIA: India TV Covid News</vt:lpstr>
      <vt:lpstr>Slide 40</vt:lpstr>
      <vt:lpstr>Slide 41</vt:lpstr>
      <vt:lpstr>Slide 42</vt:lpstr>
      <vt:lpstr>Slide 43</vt:lpstr>
      <vt:lpstr>Slide 44</vt:lpstr>
      <vt:lpstr>Slide 45</vt:lpstr>
      <vt:lpstr>Planning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Puneet Choudhary</dc:creator>
  <cp:lastModifiedBy>Hp</cp:lastModifiedBy>
  <cp:revision>27</cp:revision>
  <dcterms:created xsi:type="dcterms:W3CDTF">2021-10-17T09:38:19Z</dcterms:created>
  <dcterms:modified xsi:type="dcterms:W3CDTF">2022-03-21T14:08:09Z</dcterms:modified>
</cp:coreProperties>
</file>